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6"/>
  </p:notesMasterIdLst>
  <p:sldIdLst>
    <p:sldId id="256" r:id="rId2"/>
    <p:sldId id="258" r:id="rId3"/>
    <p:sldId id="257" r:id="rId4"/>
    <p:sldId id="260" r:id="rId5"/>
    <p:sldId id="261" r:id="rId6"/>
    <p:sldId id="262" r:id="rId7"/>
    <p:sldId id="283" r:id="rId8"/>
    <p:sldId id="284" r:id="rId9"/>
    <p:sldId id="285" r:id="rId10"/>
    <p:sldId id="289" r:id="rId11"/>
    <p:sldId id="263" r:id="rId12"/>
    <p:sldId id="270" r:id="rId13"/>
    <p:sldId id="288" r:id="rId14"/>
    <p:sldId id="264" r:id="rId15"/>
    <p:sldId id="271" r:id="rId16"/>
    <p:sldId id="265" r:id="rId17"/>
    <p:sldId id="272" r:id="rId18"/>
    <p:sldId id="266" r:id="rId19"/>
    <p:sldId id="275" r:id="rId20"/>
    <p:sldId id="267" r:id="rId21"/>
    <p:sldId id="277" r:id="rId22"/>
    <p:sldId id="268" r:id="rId23"/>
    <p:sldId id="278" r:id="rId24"/>
    <p:sldId id="259" r:id="rId25"/>
    <p:sldId id="276" r:id="rId26"/>
    <p:sldId id="282" r:id="rId27"/>
    <p:sldId id="273" r:id="rId28"/>
    <p:sldId id="281" r:id="rId29"/>
    <p:sldId id="280" r:id="rId30"/>
    <p:sldId id="286" r:id="rId31"/>
    <p:sldId id="269" r:id="rId32"/>
    <p:sldId id="279" r:id="rId33"/>
    <p:sldId id="274" r:id="rId34"/>
    <p:sldId id="290"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50" autoAdjust="0"/>
    <p:restoredTop sz="85607" autoAdjust="0"/>
  </p:normalViewPr>
  <p:slideViewPr>
    <p:cSldViewPr snapToGrid="0">
      <p:cViewPr varScale="1">
        <p:scale>
          <a:sx n="55" d="100"/>
          <a:sy n="55" d="100"/>
        </p:scale>
        <p:origin x="106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37F85A-1D5D-4796-B4A7-2B8EB603F1E0}" type="datetimeFigureOut">
              <a:rPr lang="en-US" smtClean="0"/>
              <a:t>10/11/2018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E8C236-23F0-483D-AE9F-0B4CA670714C}" type="slidenum">
              <a:rPr lang="en-US" smtClean="0"/>
              <a:t>‹#›</a:t>
            </a:fld>
            <a:endParaRPr lang="en-US"/>
          </a:p>
        </p:txBody>
      </p:sp>
    </p:spTree>
    <p:extLst>
      <p:ext uri="{BB962C8B-B14F-4D97-AF65-F5344CB8AC3E}">
        <p14:creationId xmlns:p14="http://schemas.microsoft.com/office/powerpoint/2010/main" val="894735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Schaufeli, Leiter, and Maslach (2001) claim that burnout has been the topic of thousands of publications including books, dissertations, journal articles, etc.</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 new research in at least a decade</a:t>
            </a:r>
            <a:endParaRPr lang="en-US" dirty="0"/>
          </a:p>
        </p:txBody>
      </p:sp>
      <p:sp>
        <p:nvSpPr>
          <p:cNvPr id="4" name="Slide Number Placeholder 3"/>
          <p:cNvSpPr>
            <a:spLocks noGrp="1"/>
          </p:cNvSpPr>
          <p:nvPr>
            <p:ph type="sldNum" sz="quarter" idx="5"/>
          </p:nvPr>
        </p:nvSpPr>
        <p:spPr/>
        <p:txBody>
          <a:bodyPr/>
          <a:lstStyle/>
          <a:p>
            <a:fld id="{C3E8C236-23F0-483D-AE9F-0B4CA670714C}" type="slidenum">
              <a:rPr lang="en-US" smtClean="0"/>
              <a:t>3</a:t>
            </a:fld>
            <a:endParaRPr lang="en-US"/>
          </a:p>
        </p:txBody>
      </p:sp>
    </p:spTree>
    <p:extLst>
      <p:ext uri="{BB962C8B-B14F-4D97-AF65-F5344CB8AC3E}">
        <p14:creationId xmlns:p14="http://schemas.microsoft.com/office/powerpoint/2010/main" val="3028201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Teaching overloads, during summer, night classes, online</a:t>
            </a:r>
          </a:p>
        </p:txBody>
      </p:sp>
      <p:sp>
        <p:nvSpPr>
          <p:cNvPr id="4" name="Slide Number Placeholder 3"/>
          <p:cNvSpPr>
            <a:spLocks noGrp="1"/>
          </p:cNvSpPr>
          <p:nvPr>
            <p:ph type="sldNum" sz="quarter" idx="5"/>
          </p:nvPr>
        </p:nvSpPr>
        <p:spPr/>
        <p:txBody>
          <a:bodyPr/>
          <a:lstStyle/>
          <a:p>
            <a:fld id="{C3E8C236-23F0-483D-AE9F-0B4CA670714C}" type="slidenum">
              <a:rPr lang="en-US" smtClean="0"/>
              <a:t>11</a:t>
            </a:fld>
            <a:endParaRPr lang="en-US"/>
          </a:p>
        </p:txBody>
      </p:sp>
    </p:spTree>
    <p:extLst>
      <p:ext uri="{BB962C8B-B14F-4D97-AF65-F5344CB8AC3E}">
        <p14:creationId xmlns:p14="http://schemas.microsoft.com/office/powerpoint/2010/main" val="2193599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8C236-23F0-483D-AE9F-0B4CA670714C}" type="slidenum">
              <a:rPr lang="en-US" smtClean="0"/>
              <a:t>15</a:t>
            </a:fld>
            <a:endParaRPr lang="en-US"/>
          </a:p>
        </p:txBody>
      </p:sp>
    </p:spTree>
    <p:extLst>
      <p:ext uri="{BB962C8B-B14F-4D97-AF65-F5344CB8AC3E}">
        <p14:creationId xmlns:p14="http://schemas.microsoft.com/office/powerpoint/2010/main" val="81914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8C236-23F0-483D-AE9F-0B4CA670714C}" type="slidenum">
              <a:rPr lang="en-US" smtClean="0"/>
              <a:t>31</a:t>
            </a:fld>
            <a:endParaRPr lang="en-US"/>
          </a:p>
        </p:txBody>
      </p:sp>
    </p:spTree>
    <p:extLst>
      <p:ext uri="{BB962C8B-B14F-4D97-AF65-F5344CB8AC3E}">
        <p14:creationId xmlns:p14="http://schemas.microsoft.com/office/powerpoint/2010/main" val="16860166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10/11/2018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D862E7-95FA-4FC4-9EC5-DDBFA8DC7417}" type="datetimeFigureOut">
              <a:rPr lang="en-US" dirty="0"/>
              <a:t>10/11/2018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B987F2-A784-4F72-BB57-0E9EACDE722E}" type="datetimeFigureOut">
              <a:rPr lang="en-US" dirty="0"/>
              <a:t>10/11/2018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0BBD51E-4B19-444E-85C0-DBD7EB6263F4}" type="datetimeFigureOut">
              <a:rPr lang="en-US" dirty="0"/>
              <a:t>10/11/2018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D7255A-4AD5-4D3E-9A0A-689DA3BA976C}" type="datetimeFigureOut">
              <a:rPr lang="en-US" dirty="0"/>
              <a:t>10/11/2018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EE0AD15-87AC-45B2-9EE5-8D165AF83CD7}" type="datetimeFigureOut">
              <a:rPr lang="en-US" dirty="0"/>
              <a:t>10/11/2018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FCC40CCD-F0D6-4CC2-A4C8-2D7D0D875F02}" type="datetimeFigureOut">
              <a:rPr lang="en-US" dirty="0"/>
              <a:t>10/11/2018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10/11/2018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10/11/2018</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10/11/2018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A00F7B-89C5-4DF7-A309-6263220147D4}" type="datetimeFigureOut">
              <a:rPr lang="en-US" dirty="0"/>
              <a:t>10/11/2018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10/11/2018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10/11/2018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10/11/2018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10/11/2018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DCB01F-D966-4C62-B900-0BE008A90C98}" type="datetimeFigureOut">
              <a:rPr lang="en-US" dirty="0"/>
              <a:t>10/11/2018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E73A0EA-7DC7-4964-BB97-B173EF3B859A}" type="datetimeFigureOut">
              <a:rPr lang="en-US" dirty="0"/>
              <a:t>10/11/2018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10/11/2018</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evmiller@cazenovia.edu" TargetMode="External"/><Relationship Id="rId2" Type="http://schemas.openxmlformats.org/officeDocument/2006/relationships/hyperlink" Target="mailto:tncoyle@cazenovia.edu" TargetMode="External"/><Relationship Id="rId1" Type="http://schemas.openxmlformats.org/officeDocument/2006/relationships/slideLayout" Target="../slideLayouts/slideLayout2.xml"/><Relationship Id="rId4" Type="http://schemas.openxmlformats.org/officeDocument/2006/relationships/hyperlink" Target="mailto:professorpattycake@gmail.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29362-C3C1-464D-899F-7E14E809E355}"/>
              </a:ext>
            </a:extLst>
          </p:cNvPr>
          <p:cNvSpPr>
            <a:spLocks noGrp="1"/>
          </p:cNvSpPr>
          <p:nvPr>
            <p:ph type="ctrTitle"/>
          </p:nvPr>
        </p:nvSpPr>
        <p:spPr>
          <a:xfrm>
            <a:off x="0" y="2733709"/>
            <a:ext cx="8824456" cy="1373070"/>
          </a:xfrm>
        </p:spPr>
        <p:txBody>
          <a:bodyPr/>
          <a:lstStyle/>
          <a:p>
            <a:r>
              <a:rPr lang="en-US" sz="4400" b="1" dirty="0"/>
              <a:t>Burnout: Why are teacher educators reaching their limits?</a:t>
            </a:r>
            <a:endParaRPr lang="en-US" sz="4400" dirty="0"/>
          </a:p>
        </p:txBody>
      </p:sp>
      <p:sp>
        <p:nvSpPr>
          <p:cNvPr id="3" name="Subtitle 2">
            <a:extLst>
              <a:ext uri="{FF2B5EF4-FFF2-40B4-BE49-F238E27FC236}">
                <a16:creationId xmlns:a16="http://schemas.microsoft.com/office/drawing/2014/main" id="{D4890E21-7270-498C-BA38-CBB0410B21EA}"/>
              </a:ext>
            </a:extLst>
          </p:cNvPr>
          <p:cNvSpPr>
            <a:spLocks noGrp="1"/>
          </p:cNvSpPr>
          <p:nvPr>
            <p:ph type="subTitle" idx="1"/>
          </p:nvPr>
        </p:nvSpPr>
        <p:spPr>
          <a:xfrm>
            <a:off x="680322" y="4394039"/>
            <a:ext cx="8144134" cy="1580633"/>
          </a:xfrm>
        </p:spPr>
        <p:txBody>
          <a:bodyPr>
            <a:normAutofit fontScale="85000" lnSpcReduction="20000"/>
          </a:bodyPr>
          <a:lstStyle/>
          <a:p>
            <a:r>
              <a:rPr lang="en-US" dirty="0"/>
              <a:t>Tiffany Coyle, </a:t>
            </a:r>
            <a:r>
              <a:rPr lang="en-US" dirty="0" err="1"/>
              <a:t>Ed.D</a:t>
            </a:r>
            <a:r>
              <a:rPr lang="en-US" dirty="0"/>
              <a:t>.</a:t>
            </a:r>
          </a:p>
          <a:p>
            <a:r>
              <a:rPr lang="en-US" dirty="0"/>
              <a:t>Cazenovia College</a:t>
            </a:r>
          </a:p>
          <a:p>
            <a:r>
              <a:rPr lang="en-US" dirty="0"/>
              <a:t>Erica Vernold Miller, </a:t>
            </a:r>
            <a:r>
              <a:rPr lang="en-US" dirty="0" err="1"/>
              <a:t>Ed.D</a:t>
            </a:r>
            <a:r>
              <a:rPr lang="en-US" dirty="0"/>
              <a:t>.</a:t>
            </a:r>
          </a:p>
          <a:p>
            <a:r>
              <a:rPr lang="en-US" dirty="0"/>
              <a:t>Cazenovia College</a:t>
            </a:r>
          </a:p>
          <a:p>
            <a:r>
              <a:rPr lang="en-US" dirty="0"/>
              <a:t>Professor Patty Cake </a:t>
            </a:r>
            <a:r>
              <a:rPr lang="en-US" dirty="0" err="1"/>
              <a:t>Consulting,LLC</a:t>
            </a:r>
            <a:endParaRPr lang="en-US" dirty="0"/>
          </a:p>
        </p:txBody>
      </p:sp>
      <p:sp>
        <p:nvSpPr>
          <p:cNvPr id="4" name="TextBox 3"/>
          <p:cNvSpPr txBox="1"/>
          <p:nvPr/>
        </p:nvSpPr>
        <p:spPr>
          <a:xfrm>
            <a:off x="9250533" y="2849732"/>
            <a:ext cx="2725444" cy="923330"/>
          </a:xfrm>
          <a:prstGeom prst="rect">
            <a:avLst/>
          </a:prstGeom>
          <a:noFill/>
        </p:spPr>
        <p:txBody>
          <a:bodyPr wrap="square" rtlCol="0">
            <a:spAutoFit/>
          </a:bodyPr>
          <a:lstStyle/>
          <a:p>
            <a:pPr algn="ctr"/>
            <a:r>
              <a:rPr lang="en-US" dirty="0"/>
              <a:t>NYSATE/NYACTE ANNUAL CONFERENCE</a:t>
            </a:r>
          </a:p>
          <a:p>
            <a:pPr algn="ctr"/>
            <a:r>
              <a:rPr lang="en-US" dirty="0"/>
              <a:t>2018</a:t>
            </a:r>
          </a:p>
        </p:txBody>
      </p:sp>
    </p:spTree>
    <p:extLst>
      <p:ext uri="{BB962C8B-B14F-4D97-AF65-F5344CB8AC3E}">
        <p14:creationId xmlns:p14="http://schemas.microsoft.com/office/powerpoint/2010/main" val="3725872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Results</a:t>
            </a:r>
          </a:p>
        </p:txBody>
      </p:sp>
      <p:sp>
        <p:nvSpPr>
          <p:cNvPr id="3" name="Content Placeholder 2"/>
          <p:cNvSpPr>
            <a:spLocks noGrp="1"/>
          </p:cNvSpPr>
          <p:nvPr>
            <p:ph idx="1"/>
          </p:nvPr>
        </p:nvSpPr>
        <p:spPr/>
        <p:txBody>
          <a:bodyPr/>
          <a:lstStyle/>
          <a:p>
            <a:pPr marL="0" indent="0" algn="ctr">
              <a:buNone/>
            </a:pPr>
            <a:r>
              <a:rPr lang="en-US" dirty="0"/>
              <a:t>Good news…sort of</a:t>
            </a:r>
          </a:p>
          <a:p>
            <a:pPr marL="0" indent="0" algn="ctr">
              <a:buNone/>
            </a:pPr>
            <a:endParaRPr lang="en-US" dirty="0"/>
          </a:p>
          <a:p>
            <a:pPr marL="0" indent="0" algn="ctr">
              <a:buNone/>
            </a:pPr>
            <a:r>
              <a:rPr lang="en-US" dirty="0"/>
              <a:t>84% participants are happy with their decision to pursue a career in teacher education.</a:t>
            </a:r>
          </a:p>
          <a:p>
            <a:pPr marL="0" indent="0" algn="ctr">
              <a:buNone/>
            </a:pPr>
            <a:r>
              <a:rPr lang="en-US" dirty="0"/>
              <a:t>But……</a:t>
            </a:r>
          </a:p>
          <a:p>
            <a:pPr marL="0" indent="0" algn="ctr">
              <a:buNone/>
            </a:pPr>
            <a:r>
              <a:rPr lang="en-US" dirty="0"/>
              <a:t>The majority of participants (76%) in our study are experiencing one or more stressors that have been identified as potentially increasing the likelihood of burnout.</a:t>
            </a:r>
          </a:p>
          <a:p>
            <a:pPr marL="0" indent="0">
              <a:buNone/>
            </a:pPr>
            <a:endParaRPr lang="en-US" dirty="0"/>
          </a:p>
        </p:txBody>
      </p:sp>
    </p:spTree>
    <p:extLst>
      <p:ext uri="{BB962C8B-B14F-4D97-AF65-F5344CB8AC3E}">
        <p14:creationId xmlns:p14="http://schemas.microsoft.com/office/powerpoint/2010/main" val="4169073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38725-B9D5-4920-9620-85A14CE56ABF}"/>
              </a:ext>
            </a:extLst>
          </p:cNvPr>
          <p:cNvSpPr>
            <a:spLocks noGrp="1"/>
          </p:cNvSpPr>
          <p:nvPr>
            <p:ph type="title"/>
          </p:nvPr>
        </p:nvSpPr>
        <p:spPr/>
        <p:txBody>
          <a:bodyPr/>
          <a:lstStyle/>
          <a:p>
            <a:r>
              <a:rPr lang="en-US" dirty="0"/>
              <a:t>Workload</a:t>
            </a:r>
          </a:p>
        </p:txBody>
      </p:sp>
      <p:sp>
        <p:nvSpPr>
          <p:cNvPr id="3" name="Content Placeholder 2">
            <a:extLst>
              <a:ext uri="{FF2B5EF4-FFF2-40B4-BE49-F238E27FC236}">
                <a16:creationId xmlns:a16="http://schemas.microsoft.com/office/drawing/2014/main" id="{82197B6A-C396-48A0-B452-20F64AC1A091}"/>
              </a:ext>
            </a:extLst>
          </p:cNvPr>
          <p:cNvSpPr>
            <a:spLocks noGrp="1"/>
          </p:cNvSpPr>
          <p:nvPr>
            <p:ph idx="1"/>
          </p:nvPr>
        </p:nvSpPr>
        <p:spPr>
          <a:xfrm>
            <a:off x="108857" y="2013703"/>
            <a:ext cx="11506199" cy="4882320"/>
          </a:xfrm>
        </p:spPr>
        <p:txBody>
          <a:bodyPr>
            <a:normAutofit lnSpcReduction="10000"/>
          </a:bodyPr>
          <a:lstStyle/>
          <a:p>
            <a:r>
              <a:rPr lang="en-US" dirty="0"/>
              <a:t>Managing many responsibilities that often conflict, but are either necessary for tenure/promotion or keeping your position.</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Lack of Time in which to complete all of these tasks and still maintain balance with home life</a:t>
            </a:r>
          </a:p>
        </p:txBody>
      </p:sp>
      <p:graphicFrame>
        <p:nvGraphicFramePr>
          <p:cNvPr id="4" name="Table 3"/>
          <p:cNvGraphicFramePr>
            <a:graphicFrameLocks noGrp="1"/>
          </p:cNvGraphicFramePr>
          <p:nvPr>
            <p:extLst>
              <p:ext uri="{D42A27DB-BD31-4B8C-83A1-F6EECF244321}">
                <p14:modId xmlns:p14="http://schemas.microsoft.com/office/powerpoint/2010/main" val="1521422933"/>
              </p:ext>
            </p:extLst>
          </p:nvPr>
        </p:nvGraphicFramePr>
        <p:xfrm>
          <a:off x="290619" y="2683154"/>
          <a:ext cx="10231194" cy="3207180"/>
        </p:xfrm>
        <a:graphic>
          <a:graphicData uri="http://schemas.openxmlformats.org/drawingml/2006/table">
            <a:tbl>
              <a:tblPr firstRow="1" bandRow="1">
                <a:tableStyleId>{5C22544A-7EE6-4342-B048-85BDC9FD1C3A}</a:tableStyleId>
              </a:tblPr>
              <a:tblGrid>
                <a:gridCol w="5115597">
                  <a:extLst>
                    <a:ext uri="{9D8B030D-6E8A-4147-A177-3AD203B41FA5}">
                      <a16:colId xmlns:a16="http://schemas.microsoft.com/office/drawing/2014/main" val="20000"/>
                    </a:ext>
                  </a:extLst>
                </a:gridCol>
                <a:gridCol w="5115597">
                  <a:extLst>
                    <a:ext uri="{9D8B030D-6E8A-4147-A177-3AD203B41FA5}">
                      <a16:colId xmlns:a16="http://schemas.microsoft.com/office/drawing/2014/main" val="20001"/>
                    </a:ext>
                  </a:extLst>
                </a:gridCol>
              </a:tblGrid>
              <a:tr h="3207180">
                <a:tc>
                  <a:txBody>
                    <a:bodyPr/>
                    <a:lstStyle/>
                    <a:p>
                      <a:pPr marL="742950" lvl="1" indent="-285750">
                        <a:buFont typeface="Arial" panose="020B0604020202020204" pitchFamily="34" charset="0"/>
                        <a:buChar char="•"/>
                      </a:pPr>
                      <a:r>
                        <a:rPr lang="en-US" dirty="0">
                          <a:solidFill>
                            <a:schemeClr val="bg1"/>
                          </a:solidFill>
                        </a:rPr>
                        <a:t>Research and publication</a:t>
                      </a:r>
                    </a:p>
                    <a:p>
                      <a:pPr marL="742950" lvl="1" indent="-285750">
                        <a:buFont typeface="Arial" panose="020B0604020202020204" pitchFamily="34" charset="0"/>
                        <a:buChar char="•"/>
                      </a:pPr>
                      <a:r>
                        <a:rPr lang="en-US" dirty="0">
                          <a:solidFill>
                            <a:schemeClr val="bg1"/>
                          </a:solidFill>
                        </a:rPr>
                        <a:t>Tenure and promotion</a:t>
                      </a:r>
                    </a:p>
                    <a:p>
                      <a:pPr marL="742950" lvl="1" indent="-285750">
                        <a:buFont typeface="Arial" panose="020B0604020202020204" pitchFamily="34" charset="0"/>
                        <a:buChar char="•"/>
                      </a:pPr>
                      <a:r>
                        <a:rPr lang="en-US" dirty="0">
                          <a:solidFill>
                            <a:schemeClr val="bg1"/>
                          </a:solidFill>
                        </a:rPr>
                        <a:t>Service and committee work</a:t>
                      </a:r>
                    </a:p>
                    <a:p>
                      <a:pPr marL="742950" lvl="1" indent="-285750">
                        <a:buFont typeface="Arial" panose="020B0604020202020204" pitchFamily="34" charset="0"/>
                        <a:buChar char="•"/>
                      </a:pPr>
                      <a:r>
                        <a:rPr lang="en-US" dirty="0">
                          <a:solidFill>
                            <a:schemeClr val="bg1"/>
                          </a:solidFill>
                        </a:rPr>
                        <a:t>Teaching- planning, grading</a:t>
                      </a:r>
                    </a:p>
                    <a:p>
                      <a:pPr marL="742950" lvl="1" indent="-285750">
                        <a:buFont typeface="Arial" panose="020B0604020202020204" pitchFamily="34" charset="0"/>
                        <a:buChar char="•"/>
                      </a:pPr>
                      <a:r>
                        <a:rPr lang="en-US" dirty="0">
                          <a:solidFill>
                            <a:schemeClr val="bg1"/>
                          </a:solidFill>
                        </a:rPr>
                        <a:t>Managing facilities</a:t>
                      </a:r>
                    </a:p>
                    <a:p>
                      <a:pPr marL="742950" lvl="1" indent="-285750">
                        <a:buFont typeface="Arial" panose="020B0604020202020204" pitchFamily="34" charset="0"/>
                        <a:buChar char="•"/>
                      </a:pPr>
                      <a:r>
                        <a:rPr lang="en-US" dirty="0">
                          <a:solidFill>
                            <a:schemeClr val="bg1"/>
                          </a:solidFill>
                        </a:rPr>
                        <a:t>Meetings and emails</a:t>
                      </a:r>
                    </a:p>
                    <a:p>
                      <a:pPr marL="742950" lvl="1" indent="-285750">
                        <a:buFont typeface="Arial" panose="020B0604020202020204" pitchFamily="34" charset="0"/>
                        <a:buChar char="•"/>
                      </a:pPr>
                      <a:r>
                        <a:rPr lang="en-US" dirty="0">
                          <a:solidFill>
                            <a:schemeClr val="bg1"/>
                          </a:solidFill>
                        </a:rPr>
                        <a:t>Mentor, advise, and help students</a:t>
                      </a:r>
                    </a:p>
                    <a:p>
                      <a:pPr marL="742950" lvl="1" indent="-285750">
                        <a:buFont typeface="Arial" panose="020B0604020202020204" pitchFamily="34" charset="0"/>
                        <a:buChar char="•"/>
                      </a:pPr>
                      <a:r>
                        <a:rPr lang="en-US" dirty="0">
                          <a:solidFill>
                            <a:schemeClr val="bg1"/>
                          </a:solidFill>
                        </a:rPr>
                        <a:t>Boost enrollment</a:t>
                      </a:r>
                    </a:p>
                    <a:p>
                      <a:pPr marL="742950" lvl="1" indent="-285750">
                        <a:buFont typeface="Arial" panose="020B0604020202020204" pitchFamily="34" charset="0"/>
                        <a:buChar char="•"/>
                      </a:pPr>
                      <a:r>
                        <a:rPr lang="en-US" dirty="0">
                          <a:solidFill>
                            <a:schemeClr val="bg1"/>
                          </a:solidFill>
                        </a:rPr>
                        <a:t>Placing</a:t>
                      </a:r>
                      <a:r>
                        <a:rPr lang="en-US" baseline="0" dirty="0">
                          <a:solidFill>
                            <a:schemeClr val="bg1"/>
                          </a:solidFill>
                        </a:rPr>
                        <a:t> and monitoring </a:t>
                      </a:r>
                      <a:r>
                        <a:rPr lang="en-US" dirty="0">
                          <a:solidFill>
                            <a:schemeClr val="bg1"/>
                          </a:solidFill>
                        </a:rPr>
                        <a:t>Student fieldwork</a:t>
                      </a:r>
                    </a:p>
                  </a:txBody>
                  <a:tcPr/>
                </a:tc>
                <a:tc>
                  <a:txBody>
                    <a:bodyPr/>
                    <a:lstStyle/>
                    <a:p>
                      <a:pPr marL="742950" lvl="1" indent="-285750">
                        <a:buFont typeface="Arial" panose="020B0604020202020204" pitchFamily="34" charset="0"/>
                        <a:buChar char="•"/>
                      </a:pPr>
                      <a:r>
                        <a:rPr lang="en-US" dirty="0">
                          <a:solidFill>
                            <a:schemeClr val="bg1"/>
                          </a:solidFill>
                        </a:rPr>
                        <a:t>Administrative responsibilities</a:t>
                      </a:r>
                    </a:p>
                    <a:p>
                      <a:pPr marL="742950" lvl="1" indent="-285750">
                        <a:buFont typeface="Arial" panose="020B0604020202020204" pitchFamily="34" charset="0"/>
                        <a:buChar char="•"/>
                      </a:pPr>
                      <a:r>
                        <a:rPr lang="en-US" dirty="0">
                          <a:solidFill>
                            <a:schemeClr val="bg1"/>
                          </a:solidFill>
                        </a:rPr>
                        <a:t>Building and maintaining P-12 partnerships</a:t>
                      </a:r>
                    </a:p>
                    <a:p>
                      <a:pPr marL="742950" lvl="1" indent="-285750">
                        <a:buFont typeface="Arial" panose="020B0604020202020204" pitchFamily="34" charset="0"/>
                        <a:buChar char="•"/>
                      </a:pPr>
                      <a:r>
                        <a:rPr lang="en-US" dirty="0">
                          <a:solidFill>
                            <a:schemeClr val="bg1"/>
                          </a:solidFill>
                        </a:rPr>
                        <a:t>Accreditation</a:t>
                      </a:r>
                    </a:p>
                    <a:p>
                      <a:pPr marL="742950" lvl="1" indent="-285750">
                        <a:buFont typeface="Arial" panose="020B0604020202020204" pitchFamily="34" charset="0"/>
                        <a:buChar char="•"/>
                      </a:pPr>
                      <a:r>
                        <a:rPr lang="en-US" dirty="0">
                          <a:solidFill>
                            <a:schemeClr val="bg1"/>
                          </a:solidFill>
                        </a:rPr>
                        <a:t>Meeting state and federal requirements</a:t>
                      </a:r>
                    </a:p>
                    <a:p>
                      <a:pPr marL="742950" lvl="1" indent="-285750">
                        <a:buFont typeface="Arial" panose="020B0604020202020204" pitchFamily="34" charset="0"/>
                        <a:buChar char="•"/>
                      </a:pPr>
                      <a:r>
                        <a:rPr lang="en-US" dirty="0">
                          <a:solidFill>
                            <a:schemeClr val="bg1"/>
                          </a:solidFill>
                        </a:rPr>
                        <a:t>Supervising students in fieldwork and research</a:t>
                      </a:r>
                    </a:p>
                    <a:p>
                      <a:pPr marL="742950" lvl="1" indent="-285750">
                        <a:buFont typeface="Arial" panose="020B0604020202020204" pitchFamily="34" charset="0"/>
                        <a:buChar char="•"/>
                      </a:pPr>
                      <a:r>
                        <a:rPr lang="en-US" dirty="0">
                          <a:solidFill>
                            <a:schemeClr val="bg1"/>
                          </a:solidFill>
                        </a:rPr>
                        <a:t>Paperwork</a:t>
                      </a:r>
                    </a:p>
                    <a:p>
                      <a:pPr marL="742950" lvl="1" indent="-285750">
                        <a:buFont typeface="Arial" panose="020B0604020202020204" pitchFamily="34" charset="0"/>
                        <a:buChar char="•"/>
                      </a:pPr>
                      <a:r>
                        <a:rPr lang="en-US" dirty="0">
                          <a:solidFill>
                            <a:schemeClr val="bg1"/>
                          </a:solidFill>
                        </a:rPr>
                        <a:t>Leadership roles</a:t>
                      </a:r>
                    </a:p>
                    <a:p>
                      <a:pPr marL="742950" lvl="1" indent="-285750">
                        <a:buFont typeface="Arial" panose="020B0604020202020204" pitchFamily="34" charset="0"/>
                        <a:buChar char="•"/>
                      </a:pPr>
                      <a:r>
                        <a:rPr lang="en-US" dirty="0">
                          <a:solidFill>
                            <a:schemeClr val="bg1"/>
                          </a:solidFill>
                        </a:rPr>
                        <a:t>Grant writing  </a:t>
                      </a: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60741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67E88-948F-45A8-AF2E-AF867DD669CC}"/>
              </a:ext>
            </a:extLst>
          </p:cNvPr>
          <p:cNvSpPr>
            <a:spLocks noGrp="1"/>
          </p:cNvSpPr>
          <p:nvPr>
            <p:ph type="title"/>
          </p:nvPr>
        </p:nvSpPr>
        <p:spPr/>
        <p:txBody>
          <a:bodyPr/>
          <a:lstStyle/>
          <a:p>
            <a:r>
              <a:rPr lang="en-US" dirty="0"/>
              <a:t>Workload</a:t>
            </a:r>
          </a:p>
        </p:txBody>
      </p:sp>
      <p:sp>
        <p:nvSpPr>
          <p:cNvPr id="3" name="Content Placeholder 2">
            <a:extLst>
              <a:ext uri="{FF2B5EF4-FFF2-40B4-BE49-F238E27FC236}">
                <a16:creationId xmlns:a16="http://schemas.microsoft.com/office/drawing/2014/main" id="{681ECE25-67B3-4208-B9D0-CC9921E95D16}"/>
              </a:ext>
            </a:extLst>
          </p:cNvPr>
          <p:cNvSpPr>
            <a:spLocks noGrp="1"/>
          </p:cNvSpPr>
          <p:nvPr>
            <p:ph idx="1"/>
          </p:nvPr>
        </p:nvSpPr>
        <p:spPr>
          <a:xfrm>
            <a:off x="462987" y="2083443"/>
            <a:ext cx="11389488" cy="4606723"/>
          </a:xfrm>
        </p:spPr>
        <p:txBody>
          <a:bodyPr>
            <a:noAutofit/>
          </a:bodyPr>
          <a:lstStyle/>
          <a:p>
            <a:pPr marL="0" indent="0">
              <a:buNone/>
            </a:pPr>
            <a:r>
              <a:rPr lang="en-US" sz="2000" u="sng" dirty="0"/>
              <a:t>Quantitative</a:t>
            </a:r>
          </a:p>
          <a:p>
            <a:r>
              <a:rPr lang="en-US" sz="2000" dirty="0"/>
              <a:t>84% of participants feel that they can’t complete their work duties and responsibilities during work hours and need to bring work home in order to meet deadlines. </a:t>
            </a:r>
          </a:p>
          <a:p>
            <a:r>
              <a:rPr lang="en-US" sz="2000" dirty="0"/>
              <a:t>60% of participants feel burdened with the many things that they are responsible for at work.</a:t>
            </a:r>
          </a:p>
          <a:p>
            <a:r>
              <a:rPr lang="en-US" sz="2000" dirty="0"/>
              <a:t>Despite heavy workloads, 74% of participants can usually find time to engage in leisure activities outside of work that I enjoy.</a:t>
            </a:r>
          </a:p>
          <a:p>
            <a:pPr marL="0" indent="0">
              <a:buNone/>
            </a:pPr>
            <a:r>
              <a:rPr lang="en-US" sz="2000" u="sng" dirty="0"/>
              <a:t>Qualitative</a:t>
            </a:r>
          </a:p>
          <a:p>
            <a:r>
              <a:rPr lang="en-US" sz="2000" dirty="0"/>
              <a:t>“Time is the resource I most lack. I find that I am stretched too thin and wish that I had more time to devote to all aspects of my job, but also to having a better work-life balance.”</a:t>
            </a:r>
          </a:p>
          <a:p>
            <a:r>
              <a:rPr lang="en-US" sz="2000" dirty="0"/>
              <a:t>“Can't be a great teacher and have burden of research, which is only thing that matters for tenure.”</a:t>
            </a:r>
          </a:p>
        </p:txBody>
      </p:sp>
    </p:spTree>
    <p:extLst>
      <p:ext uri="{BB962C8B-B14F-4D97-AF65-F5344CB8AC3E}">
        <p14:creationId xmlns:p14="http://schemas.microsoft.com/office/powerpoint/2010/main" val="325472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67E88-948F-45A8-AF2E-AF867DD669CC}"/>
              </a:ext>
            </a:extLst>
          </p:cNvPr>
          <p:cNvSpPr>
            <a:spLocks noGrp="1"/>
          </p:cNvSpPr>
          <p:nvPr>
            <p:ph type="title"/>
          </p:nvPr>
        </p:nvSpPr>
        <p:spPr/>
        <p:txBody>
          <a:bodyPr/>
          <a:lstStyle/>
          <a:p>
            <a:r>
              <a:rPr lang="en-US" dirty="0"/>
              <a:t>Workload</a:t>
            </a:r>
          </a:p>
        </p:txBody>
      </p:sp>
      <p:sp>
        <p:nvSpPr>
          <p:cNvPr id="3" name="Content Placeholder 2">
            <a:extLst>
              <a:ext uri="{FF2B5EF4-FFF2-40B4-BE49-F238E27FC236}">
                <a16:creationId xmlns:a16="http://schemas.microsoft.com/office/drawing/2014/main" id="{681ECE25-67B3-4208-B9D0-CC9921E95D16}"/>
              </a:ext>
            </a:extLst>
          </p:cNvPr>
          <p:cNvSpPr>
            <a:spLocks noGrp="1"/>
          </p:cNvSpPr>
          <p:nvPr>
            <p:ph idx="1"/>
          </p:nvPr>
        </p:nvSpPr>
        <p:spPr>
          <a:xfrm>
            <a:off x="680321" y="2336873"/>
            <a:ext cx="10986960" cy="4411168"/>
          </a:xfrm>
        </p:spPr>
        <p:txBody>
          <a:bodyPr>
            <a:normAutofit/>
          </a:bodyPr>
          <a:lstStyle/>
          <a:p>
            <a:r>
              <a:rPr lang="en-US" dirty="0"/>
              <a:t>“Early on in my career, the top stressor was trying to balance research and publications with keeping my teaching scores on evaluations high. You simply cannot do both without something being sacrificed. I feel most new faculty, if they are successful as a faculty member, sacrifice family time. If they do not, they do not make tenure.”</a:t>
            </a:r>
          </a:p>
          <a:p>
            <a:r>
              <a:rPr lang="en-US" dirty="0"/>
              <a:t>“Too much to do. When you show competence at my institution, you are given more to do. I work 70-80 hours a week, even in the summer, and still cannot get everything done that needs to be done. I teach a full load (and extra) every semester, am the chair of my department, the accreditation coordinator and now the assessment coordinator for my school. I also have leadership positions on several important committees.”</a:t>
            </a:r>
          </a:p>
          <a:p>
            <a:endParaRPr lang="en-US" dirty="0"/>
          </a:p>
          <a:p>
            <a:endParaRPr lang="en-US" dirty="0"/>
          </a:p>
          <a:p>
            <a:endParaRPr lang="en-US" dirty="0"/>
          </a:p>
        </p:txBody>
      </p:sp>
    </p:spTree>
    <p:extLst>
      <p:ext uri="{BB962C8B-B14F-4D97-AF65-F5344CB8AC3E}">
        <p14:creationId xmlns:p14="http://schemas.microsoft.com/office/powerpoint/2010/main" val="1489490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547BA-8254-475B-8BF4-710342CDAAB1}"/>
              </a:ext>
            </a:extLst>
          </p:cNvPr>
          <p:cNvSpPr>
            <a:spLocks noGrp="1"/>
          </p:cNvSpPr>
          <p:nvPr>
            <p:ph type="title"/>
          </p:nvPr>
        </p:nvSpPr>
        <p:spPr/>
        <p:txBody>
          <a:bodyPr/>
          <a:lstStyle/>
          <a:p>
            <a:r>
              <a:rPr lang="en-US" dirty="0"/>
              <a:t>Control</a:t>
            </a:r>
          </a:p>
        </p:txBody>
      </p:sp>
      <p:sp>
        <p:nvSpPr>
          <p:cNvPr id="3" name="Content Placeholder 2">
            <a:extLst>
              <a:ext uri="{FF2B5EF4-FFF2-40B4-BE49-F238E27FC236}">
                <a16:creationId xmlns:a16="http://schemas.microsoft.com/office/drawing/2014/main" id="{391586AF-EBFB-4E39-BD1D-2D58F47C4D8C}"/>
              </a:ext>
            </a:extLst>
          </p:cNvPr>
          <p:cNvSpPr>
            <a:spLocks noGrp="1"/>
          </p:cNvSpPr>
          <p:nvPr>
            <p:ph idx="1"/>
          </p:nvPr>
        </p:nvSpPr>
        <p:spPr/>
        <p:txBody>
          <a:bodyPr/>
          <a:lstStyle/>
          <a:p>
            <a:r>
              <a:rPr lang="en-US" dirty="0"/>
              <a:t>Administrators make decisions without faculty input</a:t>
            </a:r>
          </a:p>
          <a:p>
            <a:r>
              <a:rPr lang="en-US" dirty="0"/>
              <a:t>Expected to complete a task without access to the material or systems necessary (not for lack of the resource, but restricted access to it)</a:t>
            </a:r>
          </a:p>
          <a:p>
            <a:endParaRPr lang="en-US" dirty="0"/>
          </a:p>
        </p:txBody>
      </p:sp>
    </p:spTree>
    <p:extLst>
      <p:ext uri="{BB962C8B-B14F-4D97-AF65-F5344CB8AC3E}">
        <p14:creationId xmlns:p14="http://schemas.microsoft.com/office/powerpoint/2010/main" val="2259973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6F68A-D8E2-466E-86D9-194F5630230F}"/>
              </a:ext>
            </a:extLst>
          </p:cNvPr>
          <p:cNvSpPr>
            <a:spLocks noGrp="1"/>
          </p:cNvSpPr>
          <p:nvPr>
            <p:ph type="title"/>
          </p:nvPr>
        </p:nvSpPr>
        <p:spPr/>
        <p:txBody>
          <a:bodyPr/>
          <a:lstStyle/>
          <a:p>
            <a:r>
              <a:rPr lang="en-US" dirty="0"/>
              <a:t>Control</a:t>
            </a:r>
          </a:p>
        </p:txBody>
      </p:sp>
      <p:sp>
        <p:nvSpPr>
          <p:cNvPr id="3" name="Content Placeholder 2">
            <a:extLst>
              <a:ext uri="{FF2B5EF4-FFF2-40B4-BE49-F238E27FC236}">
                <a16:creationId xmlns:a16="http://schemas.microsoft.com/office/drawing/2014/main" id="{80B5BBB9-22AB-47DE-A26D-EFE3D94A743A}"/>
              </a:ext>
            </a:extLst>
          </p:cNvPr>
          <p:cNvSpPr>
            <a:spLocks noGrp="1"/>
          </p:cNvSpPr>
          <p:nvPr>
            <p:ph idx="1"/>
          </p:nvPr>
        </p:nvSpPr>
        <p:spPr>
          <a:xfrm>
            <a:off x="680321" y="2336873"/>
            <a:ext cx="10894645" cy="4186590"/>
          </a:xfrm>
        </p:spPr>
        <p:txBody>
          <a:bodyPr>
            <a:normAutofit fontScale="85000" lnSpcReduction="20000"/>
          </a:bodyPr>
          <a:lstStyle/>
          <a:p>
            <a:pPr marL="0" indent="0">
              <a:buNone/>
            </a:pPr>
            <a:r>
              <a:rPr lang="en-US" u="sng" dirty="0"/>
              <a:t>Quantitative</a:t>
            </a:r>
          </a:p>
          <a:p>
            <a:r>
              <a:rPr lang="en-US" dirty="0"/>
              <a:t>54% of participants do not feel included in the decision-making process when changes are made that impact my role and responsibilities.</a:t>
            </a:r>
          </a:p>
          <a:p>
            <a:r>
              <a:rPr lang="en-US" dirty="0"/>
              <a:t>50% of participants feel that their daily work schedule is often impacted by circumstances out of their control. </a:t>
            </a:r>
          </a:p>
          <a:p>
            <a:pPr marL="0" indent="0">
              <a:buNone/>
            </a:pPr>
            <a:r>
              <a:rPr lang="en-US" u="sng" dirty="0"/>
              <a:t>Qualitative</a:t>
            </a:r>
            <a:endParaRPr lang="en-US" dirty="0"/>
          </a:p>
          <a:p>
            <a:r>
              <a:rPr lang="en-US" dirty="0"/>
              <a:t>“Requiring us to do things without asking for input from those front-line people in the trenches (my peers and me). In other words, shared decision-making...especially as it relates to the nitty-gritty of the job: the specific expectations (and the details that go along with those expectations) we have for new teachers and their mentor teachers and the timetable for rolling out new initiatives within the department. It appears that things are nearly always "last minute" and rushed as a result, instead of important stakeholders being included early on, changes being carefully thought through and the rollout timetable of those changes considered, and the program then evaluated after changes/improvements have been made to determine effectiveness of those changes.”</a:t>
            </a:r>
          </a:p>
        </p:txBody>
      </p:sp>
    </p:spTree>
    <p:extLst>
      <p:ext uri="{BB962C8B-B14F-4D97-AF65-F5344CB8AC3E}">
        <p14:creationId xmlns:p14="http://schemas.microsoft.com/office/powerpoint/2010/main" val="4251113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C02CF-8908-448F-A20E-79D8B10C2201}"/>
              </a:ext>
            </a:extLst>
          </p:cNvPr>
          <p:cNvSpPr>
            <a:spLocks noGrp="1"/>
          </p:cNvSpPr>
          <p:nvPr>
            <p:ph type="title"/>
          </p:nvPr>
        </p:nvSpPr>
        <p:spPr/>
        <p:txBody>
          <a:bodyPr/>
          <a:lstStyle/>
          <a:p>
            <a:r>
              <a:rPr lang="en-US" dirty="0"/>
              <a:t>Reward</a:t>
            </a:r>
          </a:p>
        </p:txBody>
      </p:sp>
      <p:sp>
        <p:nvSpPr>
          <p:cNvPr id="3" name="Content Placeholder 2">
            <a:extLst>
              <a:ext uri="{FF2B5EF4-FFF2-40B4-BE49-F238E27FC236}">
                <a16:creationId xmlns:a16="http://schemas.microsoft.com/office/drawing/2014/main" id="{BD659ECD-56A2-4BB7-B77F-B703772200FB}"/>
              </a:ext>
            </a:extLst>
          </p:cNvPr>
          <p:cNvSpPr>
            <a:spLocks noGrp="1"/>
          </p:cNvSpPr>
          <p:nvPr>
            <p:ph idx="1"/>
          </p:nvPr>
        </p:nvSpPr>
        <p:spPr/>
        <p:txBody>
          <a:bodyPr>
            <a:normAutofit/>
          </a:bodyPr>
          <a:lstStyle/>
          <a:p>
            <a:r>
              <a:rPr lang="en-US" dirty="0"/>
              <a:t>General lack of respect of educators in society</a:t>
            </a:r>
          </a:p>
          <a:p>
            <a:r>
              <a:rPr lang="en-US" dirty="0"/>
              <a:t>Lack of monetary compensation</a:t>
            </a:r>
          </a:p>
          <a:p>
            <a:r>
              <a:rPr lang="en-US" dirty="0"/>
              <a:t>Lack of institutional respect for teacher educators or teacher preparation programs</a:t>
            </a:r>
          </a:p>
          <a:p>
            <a:r>
              <a:rPr lang="en-US" dirty="0"/>
              <a:t>Lack of respect for non-tenure track or tenured faculty </a:t>
            </a:r>
          </a:p>
          <a:p>
            <a:r>
              <a:rPr lang="en-US" dirty="0"/>
              <a:t>Lack of recognition for much of the “extra” work done (usually things that do not lead to tenure and/or promotion)</a:t>
            </a:r>
          </a:p>
          <a:p>
            <a:endParaRPr lang="en-US" dirty="0"/>
          </a:p>
        </p:txBody>
      </p:sp>
    </p:spTree>
    <p:extLst>
      <p:ext uri="{BB962C8B-B14F-4D97-AF65-F5344CB8AC3E}">
        <p14:creationId xmlns:p14="http://schemas.microsoft.com/office/powerpoint/2010/main" val="2329095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05E95-8227-46BE-BEA9-A7201F68AB96}"/>
              </a:ext>
            </a:extLst>
          </p:cNvPr>
          <p:cNvSpPr>
            <a:spLocks noGrp="1"/>
          </p:cNvSpPr>
          <p:nvPr>
            <p:ph type="title"/>
          </p:nvPr>
        </p:nvSpPr>
        <p:spPr/>
        <p:txBody>
          <a:bodyPr/>
          <a:lstStyle/>
          <a:p>
            <a:r>
              <a:rPr lang="en-US" dirty="0"/>
              <a:t>Reward</a:t>
            </a:r>
          </a:p>
        </p:txBody>
      </p:sp>
      <p:sp>
        <p:nvSpPr>
          <p:cNvPr id="3" name="Content Placeholder 2">
            <a:extLst>
              <a:ext uri="{FF2B5EF4-FFF2-40B4-BE49-F238E27FC236}">
                <a16:creationId xmlns:a16="http://schemas.microsoft.com/office/drawing/2014/main" id="{5C0DD249-8311-4B9F-95FC-C46420074E35}"/>
              </a:ext>
            </a:extLst>
          </p:cNvPr>
          <p:cNvSpPr>
            <a:spLocks noGrp="1"/>
          </p:cNvSpPr>
          <p:nvPr>
            <p:ph idx="1"/>
          </p:nvPr>
        </p:nvSpPr>
        <p:spPr/>
        <p:txBody>
          <a:bodyPr>
            <a:normAutofit fontScale="92500" lnSpcReduction="10000"/>
          </a:bodyPr>
          <a:lstStyle/>
          <a:p>
            <a:pPr marL="0" indent="0">
              <a:buNone/>
            </a:pPr>
            <a:r>
              <a:rPr lang="en-US" u="sng" dirty="0"/>
              <a:t>Quantitative</a:t>
            </a:r>
          </a:p>
          <a:p>
            <a:r>
              <a:rPr lang="en-US" dirty="0"/>
              <a:t>54% of participants do not feel they are justly compensated for the work that they do.</a:t>
            </a:r>
          </a:p>
          <a:p>
            <a:pPr marL="0" indent="0">
              <a:buNone/>
            </a:pPr>
            <a:r>
              <a:rPr lang="en-US" u="sng" dirty="0"/>
              <a:t>Qualitative</a:t>
            </a:r>
          </a:p>
          <a:p>
            <a:r>
              <a:rPr lang="en-US" dirty="0"/>
              <a:t>“The top stressor is low wages. I am paid less than my students who graduate and get secondary teaching jobs...they start at Step 1 in the public school system in NYS, and begin making about $10,000 more than I earn with 25 years teaching experience.”</a:t>
            </a:r>
          </a:p>
          <a:p>
            <a:r>
              <a:rPr lang="en-US" dirty="0"/>
              <a:t>“The lack of support for public education; the lack of respect for teacher education; the business roundtable assault on university-based teacher education.”</a:t>
            </a:r>
          </a:p>
          <a:p>
            <a:endParaRPr lang="en-US" dirty="0"/>
          </a:p>
        </p:txBody>
      </p:sp>
    </p:spTree>
    <p:extLst>
      <p:ext uri="{BB962C8B-B14F-4D97-AF65-F5344CB8AC3E}">
        <p14:creationId xmlns:p14="http://schemas.microsoft.com/office/powerpoint/2010/main" val="2018765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A4FEE-D432-4F24-B85B-ABE73F455831}"/>
              </a:ext>
            </a:extLst>
          </p:cNvPr>
          <p:cNvSpPr>
            <a:spLocks noGrp="1"/>
          </p:cNvSpPr>
          <p:nvPr>
            <p:ph type="title"/>
          </p:nvPr>
        </p:nvSpPr>
        <p:spPr/>
        <p:txBody>
          <a:bodyPr/>
          <a:lstStyle/>
          <a:p>
            <a:r>
              <a:rPr lang="en-US" dirty="0"/>
              <a:t>Community</a:t>
            </a:r>
          </a:p>
        </p:txBody>
      </p:sp>
      <p:sp>
        <p:nvSpPr>
          <p:cNvPr id="3" name="Content Placeholder 2">
            <a:extLst>
              <a:ext uri="{FF2B5EF4-FFF2-40B4-BE49-F238E27FC236}">
                <a16:creationId xmlns:a16="http://schemas.microsoft.com/office/drawing/2014/main" id="{D2B99D5F-616C-45A4-A24D-26433942FDFE}"/>
              </a:ext>
            </a:extLst>
          </p:cNvPr>
          <p:cNvSpPr>
            <a:spLocks noGrp="1"/>
          </p:cNvSpPr>
          <p:nvPr>
            <p:ph idx="1"/>
          </p:nvPr>
        </p:nvSpPr>
        <p:spPr>
          <a:xfrm>
            <a:off x="680321" y="2336873"/>
            <a:ext cx="9613861" cy="4075802"/>
          </a:xfrm>
        </p:spPr>
        <p:txBody>
          <a:bodyPr>
            <a:normAutofit/>
          </a:bodyPr>
          <a:lstStyle/>
          <a:p>
            <a:r>
              <a:rPr lang="en-US" dirty="0"/>
              <a:t>Unreasonable demands from senior faculty and administrators</a:t>
            </a:r>
          </a:p>
          <a:p>
            <a:r>
              <a:rPr lang="en-US" dirty="0"/>
              <a:t>Lack of support from administrators and supervisors</a:t>
            </a:r>
          </a:p>
          <a:p>
            <a:r>
              <a:rPr lang="en-US" dirty="0"/>
              <a:t>University/college politics that prevent promotion</a:t>
            </a:r>
          </a:p>
          <a:p>
            <a:r>
              <a:rPr lang="en-US" dirty="0"/>
              <a:t>Administrators who are not in tune with faculty needs, and/or program needs</a:t>
            </a:r>
          </a:p>
          <a:p>
            <a:r>
              <a:rPr lang="en-US" dirty="0"/>
              <a:t>Lack of communication</a:t>
            </a:r>
          </a:p>
          <a:p>
            <a:r>
              <a:rPr lang="en-US" dirty="0"/>
              <a:t>Lack of collaboration among all stakeholders</a:t>
            </a:r>
          </a:p>
          <a:p>
            <a:r>
              <a:rPr lang="en-US" dirty="0"/>
              <a:t>Isolation</a:t>
            </a:r>
          </a:p>
          <a:p>
            <a:r>
              <a:rPr lang="en-US" dirty="0"/>
              <a:t>Poor leadership</a:t>
            </a:r>
          </a:p>
        </p:txBody>
      </p:sp>
    </p:spTree>
    <p:extLst>
      <p:ext uri="{BB962C8B-B14F-4D97-AF65-F5344CB8AC3E}">
        <p14:creationId xmlns:p14="http://schemas.microsoft.com/office/powerpoint/2010/main" val="3347240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CDB20-A8AB-4B3D-9C36-015A92A28F3C}"/>
              </a:ext>
            </a:extLst>
          </p:cNvPr>
          <p:cNvSpPr>
            <a:spLocks noGrp="1"/>
          </p:cNvSpPr>
          <p:nvPr>
            <p:ph type="title"/>
          </p:nvPr>
        </p:nvSpPr>
        <p:spPr/>
        <p:txBody>
          <a:bodyPr/>
          <a:lstStyle/>
          <a:p>
            <a:r>
              <a:rPr lang="en-US" dirty="0"/>
              <a:t>Community</a:t>
            </a:r>
          </a:p>
        </p:txBody>
      </p:sp>
      <p:sp>
        <p:nvSpPr>
          <p:cNvPr id="3" name="Content Placeholder 2">
            <a:extLst>
              <a:ext uri="{FF2B5EF4-FFF2-40B4-BE49-F238E27FC236}">
                <a16:creationId xmlns:a16="http://schemas.microsoft.com/office/drawing/2014/main" id="{7C4A9FFC-95B1-4760-9300-5A59B88012F8}"/>
              </a:ext>
            </a:extLst>
          </p:cNvPr>
          <p:cNvSpPr>
            <a:spLocks noGrp="1"/>
          </p:cNvSpPr>
          <p:nvPr>
            <p:ph idx="1"/>
          </p:nvPr>
        </p:nvSpPr>
        <p:spPr/>
        <p:txBody>
          <a:bodyPr>
            <a:normAutofit/>
          </a:bodyPr>
          <a:lstStyle/>
          <a:p>
            <a:pPr marL="0" indent="0">
              <a:buNone/>
            </a:pPr>
            <a:r>
              <a:rPr lang="en-US" u="sng" dirty="0"/>
              <a:t>Quantitative</a:t>
            </a:r>
          </a:p>
          <a:p>
            <a:r>
              <a:rPr lang="en-US" dirty="0"/>
              <a:t>40% of participants feel isolated when completing work tasks.</a:t>
            </a:r>
            <a:endParaRPr lang="en-US" u="sng" dirty="0"/>
          </a:p>
          <a:p>
            <a:pPr marL="0" indent="0">
              <a:buNone/>
            </a:pPr>
            <a:r>
              <a:rPr lang="en-US" u="sng" dirty="0"/>
              <a:t>Qualitative</a:t>
            </a:r>
          </a:p>
          <a:p>
            <a:r>
              <a:rPr lang="en-US" dirty="0"/>
              <a:t>“New dean fears accreditors. We've taken a sudden and steep turn towards a bullying, corporate culture of leadership. As the administrative burden on the faculty increases the job is becoming not worth having.”</a:t>
            </a:r>
          </a:p>
          <a:p>
            <a:r>
              <a:rPr lang="en-US" dirty="0"/>
              <a:t>“The politics from the dean/president's keep us/me down.”</a:t>
            </a:r>
          </a:p>
          <a:p>
            <a:endParaRPr lang="en-US" dirty="0"/>
          </a:p>
        </p:txBody>
      </p:sp>
    </p:spTree>
    <p:extLst>
      <p:ext uri="{BB962C8B-B14F-4D97-AF65-F5344CB8AC3E}">
        <p14:creationId xmlns:p14="http://schemas.microsoft.com/office/powerpoint/2010/main" val="2062776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78E3E-F11C-4B3E-AD4D-D711AC37C912}"/>
              </a:ext>
            </a:extLst>
          </p:cNvPr>
          <p:cNvSpPr>
            <a:spLocks noGrp="1"/>
          </p:cNvSpPr>
          <p:nvPr>
            <p:ph type="title"/>
          </p:nvPr>
        </p:nvSpPr>
        <p:spPr/>
        <p:txBody>
          <a:bodyPr/>
          <a:lstStyle/>
          <a:p>
            <a:r>
              <a:rPr lang="en-US" dirty="0"/>
              <a:t>Definition of Burnout</a:t>
            </a:r>
          </a:p>
        </p:txBody>
      </p:sp>
      <p:sp>
        <p:nvSpPr>
          <p:cNvPr id="3" name="Content Placeholder 2">
            <a:extLst>
              <a:ext uri="{FF2B5EF4-FFF2-40B4-BE49-F238E27FC236}">
                <a16:creationId xmlns:a16="http://schemas.microsoft.com/office/drawing/2014/main" id="{B857B8CF-B17E-4CC8-98B3-0AECB5F3E8F3}"/>
              </a:ext>
            </a:extLst>
          </p:cNvPr>
          <p:cNvSpPr>
            <a:spLocks noGrp="1"/>
          </p:cNvSpPr>
          <p:nvPr>
            <p:ph idx="1"/>
          </p:nvPr>
        </p:nvSpPr>
        <p:spPr/>
        <p:txBody>
          <a:bodyPr>
            <a:normAutofit/>
          </a:bodyPr>
          <a:lstStyle/>
          <a:p>
            <a:r>
              <a:rPr lang="en-US" dirty="0"/>
              <a:t>The term “burnout” was first coined by </a:t>
            </a:r>
            <a:r>
              <a:rPr lang="en-US" dirty="0" err="1"/>
              <a:t>Freudenberger</a:t>
            </a:r>
            <a:r>
              <a:rPr lang="en-US" dirty="0"/>
              <a:t> (1973) to describe healthcare workers who were observed to be “physically and psychologically burnt out.” </a:t>
            </a:r>
          </a:p>
          <a:p>
            <a:r>
              <a:rPr lang="en-US" dirty="0"/>
              <a:t>“an overwhelming exhaustion, feelings of cynicism and detachment from the job, and a sense of ineffectiveness and lack of accomplishment (Maslach, Schaufeli, &amp; Leiter, 2001, p. 397).</a:t>
            </a:r>
          </a:p>
          <a:p>
            <a:r>
              <a:rPr lang="en-US" dirty="0"/>
              <a:t>symptoms are affective, cognitive, physical, behavioral, as well as motivational (Rush, 2003)</a:t>
            </a:r>
          </a:p>
        </p:txBody>
      </p:sp>
    </p:spTree>
    <p:extLst>
      <p:ext uri="{BB962C8B-B14F-4D97-AF65-F5344CB8AC3E}">
        <p14:creationId xmlns:p14="http://schemas.microsoft.com/office/powerpoint/2010/main" val="3333191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76BA4-A3AE-4C6E-9FFA-70634108B4D7}"/>
              </a:ext>
            </a:extLst>
          </p:cNvPr>
          <p:cNvSpPr>
            <a:spLocks noGrp="1"/>
          </p:cNvSpPr>
          <p:nvPr>
            <p:ph type="title"/>
          </p:nvPr>
        </p:nvSpPr>
        <p:spPr/>
        <p:txBody>
          <a:bodyPr/>
          <a:lstStyle/>
          <a:p>
            <a:r>
              <a:rPr lang="en-US" dirty="0"/>
              <a:t>Fairness</a:t>
            </a:r>
          </a:p>
        </p:txBody>
      </p:sp>
      <p:sp>
        <p:nvSpPr>
          <p:cNvPr id="3" name="Content Placeholder 2">
            <a:extLst>
              <a:ext uri="{FF2B5EF4-FFF2-40B4-BE49-F238E27FC236}">
                <a16:creationId xmlns:a16="http://schemas.microsoft.com/office/drawing/2014/main" id="{6E86B0A4-C039-4BF9-A3EB-A06A76179520}"/>
              </a:ext>
            </a:extLst>
          </p:cNvPr>
          <p:cNvSpPr>
            <a:spLocks noGrp="1"/>
          </p:cNvSpPr>
          <p:nvPr>
            <p:ph idx="1"/>
          </p:nvPr>
        </p:nvSpPr>
        <p:spPr>
          <a:xfrm>
            <a:off x="680321" y="2336873"/>
            <a:ext cx="10755617" cy="4123304"/>
          </a:xfrm>
        </p:spPr>
        <p:txBody>
          <a:bodyPr>
            <a:normAutofit lnSpcReduction="10000"/>
          </a:bodyPr>
          <a:lstStyle/>
          <a:p>
            <a:r>
              <a:rPr lang="en-US" dirty="0"/>
              <a:t>Inability to say “no” to tasks that others can (tenure, seniority…)</a:t>
            </a:r>
          </a:p>
          <a:p>
            <a:r>
              <a:rPr lang="en-US" dirty="0"/>
              <a:t>Being treated differently due to position (adjunct, clinical track, non-tenure track, tenure track, tenured…) or education (Ph.D., Ed.D., Masters…)</a:t>
            </a:r>
          </a:p>
          <a:p>
            <a:r>
              <a:rPr lang="en-US" dirty="0"/>
              <a:t>Lack of institutional support for teacher preparation programs compared to other programs</a:t>
            </a:r>
          </a:p>
          <a:p>
            <a:r>
              <a:rPr lang="en-US" dirty="0"/>
              <a:t>Unfair pay and/or workload</a:t>
            </a:r>
          </a:p>
          <a:p>
            <a:r>
              <a:rPr lang="en-US" dirty="0"/>
              <a:t>Lacking resources other programs on campus and/or other campuses possess</a:t>
            </a:r>
          </a:p>
          <a:p>
            <a:r>
              <a:rPr lang="en-US" dirty="0"/>
              <a:t>Lack of recognition for much of the “extra” work done (usually things that do not lead to promotion)</a:t>
            </a:r>
          </a:p>
        </p:txBody>
      </p:sp>
    </p:spTree>
    <p:extLst>
      <p:ext uri="{BB962C8B-B14F-4D97-AF65-F5344CB8AC3E}">
        <p14:creationId xmlns:p14="http://schemas.microsoft.com/office/powerpoint/2010/main" val="24284708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1DBBF-5610-442F-855D-CE1D8037290B}"/>
              </a:ext>
            </a:extLst>
          </p:cNvPr>
          <p:cNvSpPr>
            <a:spLocks noGrp="1"/>
          </p:cNvSpPr>
          <p:nvPr>
            <p:ph type="title"/>
          </p:nvPr>
        </p:nvSpPr>
        <p:spPr/>
        <p:txBody>
          <a:bodyPr/>
          <a:lstStyle/>
          <a:p>
            <a:r>
              <a:rPr lang="en-US" dirty="0"/>
              <a:t>Fairness</a:t>
            </a:r>
          </a:p>
        </p:txBody>
      </p:sp>
      <p:sp>
        <p:nvSpPr>
          <p:cNvPr id="3" name="Content Placeholder 2">
            <a:extLst>
              <a:ext uri="{FF2B5EF4-FFF2-40B4-BE49-F238E27FC236}">
                <a16:creationId xmlns:a16="http://schemas.microsoft.com/office/drawing/2014/main" id="{E32B4AE7-198B-49A0-B4CE-343B317CAE42}"/>
              </a:ext>
            </a:extLst>
          </p:cNvPr>
          <p:cNvSpPr>
            <a:spLocks noGrp="1"/>
          </p:cNvSpPr>
          <p:nvPr>
            <p:ph idx="1"/>
          </p:nvPr>
        </p:nvSpPr>
        <p:spPr>
          <a:xfrm>
            <a:off x="680321" y="2336872"/>
            <a:ext cx="11253178" cy="4521127"/>
          </a:xfrm>
        </p:spPr>
        <p:txBody>
          <a:bodyPr>
            <a:normAutofit fontScale="92500" lnSpcReduction="20000"/>
          </a:bodyPr>
          <a:lstStyle/>
          <a:p>
            <a:pPr marL="0" indent="0">
              <a:buNone/>
            </a:pPr>
            <a:r>
              <a:rPr lang="en-US" u="sng" dirty="0"/>
              <a:t>Quantitative</a:t>
            </a:r>
          </a:p>
          <a:p>
            <a:r>
              <a:rPr lang="en-US" dirty="0"/>
              <a:t>34% of participants feel like they do not have the resources to do their jobs.</a:t>
            </a:r>
          </a:p>
          <a:p>
            <a:r>
              <a:rPr lang="en-US" dirty="0"/>
              <a:t>54% of participants do not feel they are justly compensated for the work that they do.</a:t>
            </a:r>
          </a:p>
          <a:p>
            <a:r>
              <a:rPr lang="en-US" dirty="0"/>
              <a:t>63% of participants feel like they have the opportunity for advancement if they choose to pursue it but 39% of participants feel that advancing further in their organization’s structure would require that they give up many of the things they really like about their current positions.</a:t>
            </a:r>
            <a:endParaRPr lang="en-US" u="sng" dirty="0"/>
          </a:p>
          <a:p>
            <a:pPr marL="0" indent="0">
              <a:buNone/>
            </a:pPr>
            <a:r>
              <a:rPr lang="en-US" u="sng" dirty="0"/>
              <a:t>Qualitative</a:t>
            </a:r>
          </a:p>
          <a:p>
            <a:r>
              <a:rPr lang="en-US" dirty="0"/>
              <a:t>“I find myself with more experience than everyone put together, but without the highest salary or salary title.” </a:t>
            </a:r>
          </a:p>
          <a:p>
            <a:r>
              <a:rPr lang="en-US" dirty="0"/>
              <a:t>“Dean doesn't 'believe in' teacher education because graduates don't give endowments so they won't add lines.”</a:t>
            </a:r>
          </a:p>
          <a:p>
            <a:r>
              <a:rPr lang="en-US" dirty="0"/>
              <a:t>“When you show competence at my institution, you are given more to do.” </a:t>
            </a:r>
          </a:p>
          <a:p>
            <a:endParaRPr lang="en-US" dirty="0"/>
          </a:p>
        </p:txBody>
      </p:sp>
    </p:spTree>
    <p:extLst>
      <p:ext uri="{BB962C8B-B14F-4D97-AF65-F5344CB8AC3E}">
        <p14:creationId xmlns:p14="http://schemas.microsoft.com/office/powerpoint/2010/main" val="28332949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17BEC-B105-45F4-AE3E-C6911B18D607}"/>
              </a:ext>
            </a:extLst>
          </p:cNvPr>
          <p:cNvSpPr>
            <a:spLocks noGrp="1"/>
          </p:cNvSpPr>
          <p:nvPr>
            <p:ph type="title"/>
          </p:nvPr>
        </p:nvSpPr>
        <p:spPr/>
        <p:txBody>
          <a:bodyPr/>
          <a:lstStyle/>
          <a:p>
            <a:r>
              <a:rPr lang="en-US" dirty="0"/>
              <a:t>Values</a:t>
            </a:r>
          </a:p>
        </p:txBody>
      </p:sp>
      <p:sp>
        <p:nvSpPr>
          <p:cNvPr id="3" name="Content Placeholder 2">
            <a:extLst>
              <a:ext uri="{FF2B5EF4-FFF2-40B4-BE49-F238E27FC236}">
                <a16:creationId xmlns:a16="http://schemas.microsoft.com/office/drawing/2014/main" id="{EEC9AC8D-DE64-4241-9E5A-2B5A5EDDEBA9}"/>
              </a:ext>
            </a:extLst>
          </p:cNvPr>
          <p:cNvSpPr>
            <a:spLocks noGrp="1"/>
          </p:cNvSpPr>
          <p:nvPr>
            <p:ph idx="1"/>
          </p:nvPr>
        </p:nvSpPr>
        <p:spPr/>
        <p:txBody>
          <a:bodyPr>
            <a:normAutofit lnSpcReduction="10000"/>
          </a:bodyPr>
          <a:lstStyle/>
          <a:p>
            <a:r>
              <a:rPr lang="en-US" dirty="0"/>
              <a:t>Differing opinions on priorities between faculty and administration and/or the institution</a:t>
            </a:r>
          </a:p>
          <a:p>
            <a:r>
              <a:rPr lang="en-US" dirty="0"/>
              <a:t>Disagreement with state priorities, policies, and the certification process</a:t>
            </a:r>
          </a:p>
          <a:p>
            <a:r>
              <a:rPr lang="en-US" dirty="0"/>
              <a:t>Best practices taught in teacher prep not in line with certification process and sometimes not in line with practical PreK-12 experiences</a:t>
            </a:r>
          </a:p>
          <a:p>
            <a:r>
              <a:rPr lang="en-US" dirty="0"/>
              <a:t>Mismatch between institutional values and those of teacher education</a:t>
            </a:r>
          </a:p>
          <a:p>
            <a:r>
              <a:rPr lang="en-US" dirty="0"/>
              <a:t>Gender inequity in tenure/promotion</a:t>
            </a:r>
          </a:p>
        </p:txBody>
      </p:sp>
    </p:spTree>
    <p:extLst>
      <p:ext uri="{BB962C8B-B14F-4D97-AF65-F5344CB8AC3E}">
        <p14:creationId xmlns:p14="http://schemas.microsoft.com/office/powerpoint/2010/main" val="16750689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A9934-3A18-4DAE-A4EF-29991E02E915}"/>
              </a:ext>
            </a:extLst>
          </p:cNvPr>
          <p:cNvSpPr>
            <a:spLocks noGrp="1"/>
          </p:cNvSpPr>
          <p:nvPr>
            <p:ph type="title"/>
          </p:nvPr>
        </p:nvSpPr>
        <p:spPr/>
        <p:txBody>
          <a:bodyPr/>
          <a:lstStyle/>
          <a:p>
            <a:r>
              <a:rPr lang="en-US" dirty="0"/>
              <a:t>Values</a:t>
            </a:r>
          </a:p>
        </p:txBody>
      </p:sp>
      <p:sp>
        <p:nvSpPr>
          <p:cNvPr id="3" name="Content Placeholder 2">
            <a:extLst>
              <a:ext uri="{FF2B5EF4-FFF2-40B4-BE49-F238E27FC236}">
                <a16:creationId xmlns:a16="http://schemas.microsoft.com/office/drawing/2014/main" id="{2076E4EB-B3FD-4FEE-98F7-66DC22481224}"/>
              </a:ext>
            </a:extLst>
          </p:cNvPr>
          <p:cNvSpPr>
            <a:spLocks noGrp="1"/>
          </p:cNvSpPr>
          <p:nvPr>
            <p:ph idx="1"/>
          </p:nvPr>
        </p:nvSpPr>
        <p:spPr>
          <a:xfrm>
            <a:off x="680321" y="2048720"/>
            <a:ext cx="11123752" cy="4589586"/>
          </a:xfrm>
        </p:spPr>
        <p:txBody>
          <a:bodyPr>
            <a:normAutofit fontScale="77500" lnSpcReduction="20000"/>
          </a:bodyPr>
          <a:lstStyle/>
          <a:p>
            <a:pPr marL="0" indent="0">
              <a:buNone/>
            </a:pPr>
            <a:r>
              <a:rPr lang="en-US" u="sng" dirty="0"/>
              <a:t>Quantitative</a:t>
            </a:r>
          </a:p>
          <a:p>
            <a:r>
              <a:rPr lang="en-US" dirty="0"/>
              <a:t>19% of participants feel that their personal values and professional ethics are in conflict with the duties and responsibilities assigned to them by their supervisor and/or employer.</a:t>
            </a:r>
          </a:p>
          <a:p>
            <a:pPr marL="0" indent="0">
              <a:buNone/>
            </a:pPr>
            <a:r>
              <a:rPr lang="en-US" u="sng" dirty="0"/>
              <a:t>Qualitative</a:t>
            </a:r>
          </a:p>
          <a:p>
            <a:r>
              <a:rPr lang="en-US" dirty="0"/>
              <a:t>“The least important part is the TEACHING and I feel this should be the MOST important!”</a:t>
            </a:r>
          </a:p>
          <a:p>
            <a:r>
              <a:rPr lang="en-US" dirty="0"/>
              <a:t>“The conflict between State Certification Requirements and the realities of the public school system; there are far too many "hoops" for aspiring teachers to get through, and this distorts our programs in terms of content and curriculum.”</a:t>
            </a:r>
          </a:p>
          <a:p>
            <a:r>
              <a:rPr lang="en-US" dirty="0"/>
              <a:t>“I feel that there is a mismatch between the weight assigned to my work responsibilities by the institution with respect to retaining my job and the actual time commitment needed to fulfill the parts of my job that are least weighted by the institution.”</a:t>
            </a:r>
          </a:p>
          <a:p>
            <a:r>
              <a:rPr lang="en-US" dirty="0"/>
              <a:t>“The gender inequity is the biggest stressor. There is a gender inequity when it comes to balancing family, teaching, research, and service to the institution. What tends to happen to women is that they do less research and more service, so they can have a more flexible schedule in order to tend to children. Thus, women don't publish as much so they don't become full professors, since the criteria for full is rests almost exclusively on publication. Men do less service, more research, and become full profs -- thus getting more money and more prestige.”</a:t>
            </a:r>
          </a:p>
        </p:txBody>
      </p:sp>
    </p:spTree>
    <p:extLst>
      <p:ext uri="{BB962C8B-B14F-4D97-AF65-F5344CB8AC3E}">
        <p14:creationId xmlns:p14="http://schemas.microsoft.com/office/powerpoint/2010/main" val="2992769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654B8-93EF-4234-95C3-870F77AC7D50}"/>
              </a:ext>
            </a:extLst>
          </p:cNvPr>
          <p:cNvSpPr>
            <a:spLocks noGrp="1"/>
          </p:cNvSpPr>
          <p:nvPr>
            <p:ph type="title"/>
          </p:nvPr>
        </p:nvSpPr>
        <p:spPr/>
        <p:txBody>
          <a:bodyPr/>
          <a:lstStyle/>
          <a:p>
            <a:r>
              <a:rPr lang="en-US" dirty="0"/>
              <a:t>Additional Factors:</a:t>
            </a:r>
            <a:br>
              <a:rPr lang="en-US" dirty="0"/>
            </a:br>
            <a:r>
              <a:rPr lang="en-US" dirty="0"/>
              <a:t>Times of Change in Higher Education</a:t>
            </a:r>
          </a:p>
        </p:txBody>
      </p:sp>
      <p:sp>
        <p:nvSpPr>
          <p:cNvPr id="3" name="Content Placeholder 2">
            <a:extLst>
              <a:ext uri="{FF2B5EF4-FFF2-40B4-BE49-F238E27FC236}">
                <a16:creationId xmlns:a16="http://schemas.microsoft.com/office/drawing/2014/main" id="{11C33845-BD9D-4247-A82F-C2B7F50FB181}"/>
              </a:ext>
            </a:extLst>
          </p:cNvPr>
          <p:cNvSpPr>
            <a:spLocks noGrp="1"/>
          </p:cNvSpPr>
          <p:nvPr>
            <p:ph idx="1"/>
          </p:nvPr>
        </p:nvSpPr>
        <p:spPr>
          <a:xfrm>
            <a:off x="680321" y="1995055"/>
            <a:ext cx="9613861" cy="4696690"/>
          </a:xfrm>
        </p:spPr>
        <p:txBody>
          <a:bodyPr>
            <a:normAutofit fontScale="70000" lnSpcReduction="20000"/>
          </a:bodyPr>
          <a:lstStyle/>
          <a:p>
            <a:pPr marL="0" indent="0">
              <a:buNone/>
            </a:pPr>
            <a:r>
              <a:rPr lang="en-US" u="sng" dirty="0"/>
              <a:t>Students</a:t>
            </a:r>
          </a:p>
          <a:p>
            <a:r>
              <a:rPr lang="en-US" dirty="0"/>
              <a:t>Greater accessibility for students with disabilities</a:t>
            </a:r>
          </a:p>
          <a:p>
            <a:r>
              <a:rPr lang="en-US" dirty="0"/>
              <a:t>Serving more nontraditional students (higher age, less than ideal academic performance, etc.)</a:t>
            </a:r>
          </a:p>
          <a:p>
            <a:r>
              <a:rPr lang="en-US" dirty="0"/>
              <a:t>Greater diversity and globalization</a:t>
            </a:r>
          </a:p>
          <a:p>
            <a:r>
              <a:rPr lang="en-US" dirty="0"/>
              <a:t>Shift from learners to consumers</a:t>
            </a:r>
          </a:p>
          <a:p>
            <a:pPr marL="0" indent="0">
              <a:buNone/>
            </a:pPr>
            <a:r>
              <a:rPr lang="en-US" u="sng" dirty="0"/>
              <a:t>Finances</a:t>
            </a:r>
          </a:p>
          <a:p>
            <a:r>
              <a:rPr lang="en-US" dirty="0"/>
              <a:t>Enrollment dependent budgets</a:t>
            </a:r>
          </a:p>
          <a:p>
            <a:r>
              <a:rPr lang="en-US" dirty="0"/>
              <a:t>Greater competition for students and resources</a:t>
            </a:r>
          </a:p>
          <a:p>
            <a:r>
              <a:rPr lang="en-US" dirty="0"/>
              <a:t>Federal/state economic instability</a:t>
            </a:r>
          </a:p>
          <a:p>
            <a:pPr marL="0" indent="0">
              <a:buNone/>
            </a:pPr>
            <a:r>
              <a:rPr lang="en-US" u="sng" dirty="0"/>
              <a:t>Staffing Decisions</a:t>
            </a:r>
          </a:p>
          <a:p>
            <a:r>
              <a:rPr lang="en-US" dirty="0"/>
              <a:t>Hiring freezes and elimination of tenure-track positions</a:t>
            </a:r>
          </a:p>
          <a:p>
            <a:pPr marL="0" indent="0">
              <a:buNone/>
            </a:pPr>
            <a:r>
              <a:rPr lang="en-US" u="sng" dirty="0"/>
              <a:t>External Pressures</a:t>
            </a:r>
          </a:p>
          <a:p>
            <a:r>
              <a:rPr lang="en-US" dirty="0"/>
              <a:t>National accreditation requirements</a:t>
            </a:r>
          </a:p>
          <a:p>
            <a:r>
              <a:rPr lang="en-US" dirty="0"/>
              <a:t>National and state policies </a:t>
            </a:r>
          </a:p>
          <a:p>
            <a:r>
              <a:rPr lang="en-US" dirty="0"/>
              <a:t>Certification exams/gatekeeping/accountability</a:t>
            </a:r>
          </a:p>
        </p:txBody>
      </p:sp>
    </p:spTree>
    <p:extLst>
      <p:ext uri="{BB962C8B-B14F-4D97-AF65-F5344CB8AC3E}">
        <p14:creationId xmlns:p14="http://schemas.microsoft.com/office/powerpoint/2010/main" val="1840252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E12A0-08FD-4189-99C0-51D6121581F6}"/>
              </a:ext>
            </a:extLst>
          </p:cNvPr>
          <p:cNvSpPr>
            <a:spLocks noGrp="1"/>
          </p:cNvSpPr>
          <p:nvPr>
            <p:ph type="title"/>
          </p:nvPr>
        </p:nvSpPr>
        <p:spPr/>
        <p:txBody>
          <a:bodyPr/>
          <a:lstStyle/>
          <a:p>
            <a:r>
              <a:rPr lang="en-US" dirty="0"/>
              <a:t>Students</a:t>
            </a:r>
          </a:p>
        </p:txBody>
      </p:sp>
      <p:sp>
        <p:nvSpPr>
          <p:cNvPr id="3" name="Content Placeholder 2">
            <a:extLst>
              <a:ext uri="{FF2B5EF4-FFF2-40B4-BE49-F238E27FC236}">
                <a16:creationId xmlns:a16="http://schemas.microsoft.com/office/drawing/2014/main" id="{4392F4DC-B525-4E06-86E4-13DF6CD5C73C}"/>
              </a:ext>
            </a:extLst>
          </p:cNvPr>
          <p:cNvSpPr>
            <a:spLocks noGrp="1"/>
          </p:cNvSpPr>
          <p:nvPr>
            <p:ph idx="1"/>
          </p:nvPr>
        </p:nvSpPr>
        <p:spPr/>
        <p:txBody>
          <a:bodyPr/>
          <a:lstStyle/>
          <a:p>
            <a:r>
              <a:rPr lang="en-US" dirty="0"/>
              <a:t>Need to meet the expectations of student consumers</a:t>
            </a:r>
          </a:p>
          <a:p>
            <a:r>
              <a:rPr lang="en-US" dirty="0"/>
              <a:t>Lack of student maturity and readiness</a:t>
            </a:r>
          </a:p>
          <a:p>
            <a:r>
              <a:rPr lang="en-US" dirty="0"/>
              <a:t>Time for students</a:t>
            </a:r>
          </a:p>
          <a:p>
            <a:r>
              <a:rPr lang="en-US" dirty="0"/>
              <a:t>Meeting emotional and mental health needs</a:t>
            </a:r>
          </a:p>
          <a:p>
            <a:r>
              <a:rPr lang="en-US" dirty="0"/>
              <a:t>Meeting need of traditional and non-traditional students</a:t>
            </a:r>
          </a:p>
          <a:p>
            <a:r>
              <a:rPr lang="en-US" dirty="0"/>
              <a:t>Diverse student population</a:t>
            </a:r>
          </a:p>
          <a:p>
            <a:r>
              <a:rPr lang="en-US" dirty="0"/>
              <a:t>Pressure of student evaluations</a:t>
            </a:r>
          </a:p>
          <a:p>
            <a:pPr marL="0" indent="0">
              <a:buNone/>
            </a:pPr>
            <a:endParaRPr lang="en-US" dirty="0"/>
          </a:p>
        </p:txBody>
      </p:sp>
    </p:spTree>
    <p:extLst>
      <p:ext uri="{BB962C8B-B14F-4D97-AF65-F5344CB8AC3E}">
        <p14:creationId xmlns:p14="http://schemas.microsoft.com/office/powerpoint/2010/main" val="2528151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143C3-E5EA-4BFF-A082-51B38C4ADB07}"/>
              </a:ext>
            </a:extLst>
          </p:cNvPr>
          <p:cNvSpPr>
            <a:spLocks noGrp="1"/>
          </p:cNvSpPr>
          <p:nvPr>
            <p:ph type="title"/>
          </p:nvPr>
        </p:nvSpPr>
        <p:spPr/>
        <p:txBody>
          <a:bodyPr/>
          <a:lstStyle/>
          <a:p>
            <a:r>
              <a:rPr lang="en-US" dirty="0"/>
              <a:t>Students</a:t>
            </a:r>
          </a:p>
        </p:txBody>
      </p:sp>
      <p:sp>
        <p:nvSpPr>
          <p:cNvPr id="3" name="Content Placeholder 2">
            <a:extLst>
              <a:ext uri="{FF2B5EF4-FFF2-40B4-BE49-F238E27FC236}">
                <a16:creationId xmlns:a16="http://schemas.microsoft.com/office/drawing/2014/main" id="{E7142DFC-5839-444D-9B1D-75EFA4C90584}"/>
              </a:ext>
            </a:extLst>
          </p:cNvPr>
          <p:cNvSpPr>
            <a:spLocks noGrp="1"/>
          </p:cNvSpPr>
          <p:nvPr>
            <p:ph idx="1"/>
          </p:nvPr>
        </p:nvSpPr>
        <p:spPr/>
        <p:txBody>
          <a:bodyPr>
            <a:normAutofit/>
          </a:bodyPr>
          <a:lstStyle/>
          <a:p>
            <a:r>
              <a:rPr lang="en-US" dirty="0"/>
              <a:t>“Meeting the emotional needs of both traditional and non traditional college students.” </a:t>
            </a:r>
          </a:p>
          <a:p>
            <a:r>
              <a:rPr lang="en-US" dirty="0"/>
              <a:t>“The students themselves have changed (over 30 years) and are now unbelievably stressed and less able to think for themselves.”</a:t>
            </a:r>
          </a:p>
          <a:p>
            <a:r>
              <a:rPr lang="en-US" dirty="0"/>
              <a:t>“Increasing numbers of college students with serious mental health issues that prevent their successful engagement with college.” </a:t>
            </a:r>
          </a:p>
          <a:p>
            <a:r>
              <a:rPr lang="en-US" dirty="0"/>
              <a:t>“Marketplace structure where colleges are now "selling" their wares - education as a purchased commodity.”</a:t>
            </a:r>
          </a:p>
          <a:p>
            <a:endParaRPr lang="en-US" dirty="0"/>
          </a:p>
          <a:p>
            <a:endParaRPr lang="en-US" dirty="0"/>
          </a:p>
        </p:txBody>
      </p:sp>
    </p:spTree>
    <p:extLst>
      <p:ext uri="{BB962C8B-B14F-4D97-AF65-F5344CB8AC3E}">
        <p14:creationId xmlns:p14="http://schemas.microsoft.com/office/powerpoint/2010/main" val="27706853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CF92A-D505-4D25-A94A-40B9C5E8B857}"/>
              </a:ext>
            </a:extLst>
          </p:cNvPr>
          <p:cNvSpPr>
            <a:spLocks noGrp="1"/>
          </p:cNvSpPr>
          <p:nvPr>
            <p:ph type="title"/>
          </p:nvPr>
        </p:nvSpPr>
        <p:spPr/>
        <p:txBody>
          <a:bodyPr/>
          <a:lstStyle/>
          <a:p>
            <a:r>
              <a:rPr lang="en-US" dirty="0"/>
              <a:t>Finances</a:t>
            </a:r>
          </a:p>
        </p:txBody>
      </p:sp>
      <p:sp>
        <p:nvSpPr>
          <p:cNvPr id="3" name="Content Placeholder 2">
            <a:extLst>
              <a:ext uri="{FF2B5EF4-FFF2-40B4-BE49-F238E27FC236}">
                <a16:creationId xmlns:a16="http://schemas.microsoft.com/office/drawing/2014/main" id="{A6FDE9BC-ABA7-4B1D-B3DF-68B10A56460B}"/>
              </a:ext>
            </a:extLst>
          </p:cNvPr>
          <p:cNvSpPr>
            <a:spLocks noGrp="1"/>
          </p:cNvSpPr>
          <p:nvPr>
            <p:ph idx="1"/>
          </p:nvPr>
        </p:nvSpPr>
        <p:spPr/>
        <p:txBody>
          <a:bodyPr/>
          <a:lstStyle/>
          <a:p>
            <a:r>
              <a:rPr lang="en-US" dirty="0"/>
              <a:t>Being in a budget crisis or shortfall</a:t>
            </a:r>
          </a:p>
          <a:p>
            <a:r>
              <a:rPr lang="en-US" dirty="0"/>
              <a:t>Student enrollment tied to budgets</a:t>
            </a:r>
          </a:p>
          <a:p>
            <a:r>
              <a:rPr lang="en-US" dirty="0"/>
              <a:t>Lack of funding for the college and/or the program</a:t>
            </a:r>
          </a:p>
          <a:p>
            <a:r>
              <a:rPr lang="en-US" dirty="0"/>
              <a:t>Lack of money put towards training provided to faculty and staff</a:t>
            </a:r>
          </a:p>
          <a:p>
            <a:r>
              <a:rPr lang="en-US" dirty="0"/>
              <a:t>Lack of office and classroom space</a:t>
            </a:r>
          </a:p>
        </p:txBody>
      </p:sp>
    </p:spTree>
    <p:extLst>
      <p:ext uri="{BB962C8B-B14F-4D97-AF65-F5344CB8AC3E}">
        <p14:creationId xmlns:p14="http://schemas.microsoft.com/office/powerpoint/2010/main" val="4287762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7B0A-364C-4318-94AF-A7B01DCC4109}"/>
              </a:ext>
            </a:extLst>
          </p:cNvPr>
          <p:cNvSpPr>
            <a:spLocks noGrp="1"/>
          </p:cNvSpPr>
          <p:nvPr>
            <p:ph type="title"/>
          </p:nvPr>
        </p:nvSpPr>
        <p:spPr/>
        <p:txBody>
          <a:bodyPr/>
          <a:lstStyle/>
          <a:p>
            <a:r>
              <a:rPr lang="en-US" dirty="0"/>
              <a:t>Finances</a:t>
            </a:r>
          </a:p>
        </p:txBody>
      </p:sp>
      <p:sp>
        <p:nvSpPr>
          <p:cNvPr id="3" name="Content Placeholder 2">
            <a:extLst>
              <a:ext uri="{FF2B5EF4-FFF2-40B4-BE49-F238E27FC236}">
                <a16:creationId xmlns:a16="http://schemas.microsoft.com/office/drawing/2014/main" id="{97CBB4F7-7137-416C-B498-2092C2C0987A}"/>
              </a:ext>
            </a:extLst>
          </p:cNvPr>
          <p:cNvSpPr>
            <a:spLocks noGrp="1"/>
          </p:cNvSpPr>
          <p:nvPr>
            <p:ph idx="1"/>
          </p:nvPr>
        </p:nvSpPr>
        <p:spPr/>
        <p:txBody>
          <a:bodyPr>
            <a:normAutofit/>
          </a:bodyPr>
          <a:lstStyle/>
          <a:p>
            <a:r>
              <a:rPr lang="en-US" dirty="0"/>
              <a:t>“Lack of financial resources for students in the program.”</a:t>
            </a:r>
          </a:p>
          <a:p>
            <a:r>
              <a:rPr lang="en-US" dirty="0"/>
              <a:t>“I have not received sufficient training or information needed to perform as successfully in my role as I think I could with further guidance.”</a:t>
            </a:r>
          </a:p>
          <a:p>
            <a:r>
              <a:rPr lang="en-US" dirty="0"/>
              <a:t>“Expected to do more and better with less time and fewer resources.”</a:t>
            </a:r>
          </a:p>
          <a:p>
            <a:r>
              <a:rPr lang="en-US" dirty="0"/>
              <a:t>“Low enrollments because of the impact [of political climate] on the profession.”</a:t>
            </a:r>
          </a:p>
          <a:p>
            <a:endParaRPr lang="en-US" dirty="0"/>
          </a:p>
          <a:p>
            <a:endParaRPr lang="en-US" dirty="0"/>
          </a:p>
        </p:txBody>
      </p:sp>
    </p:spTree>
    <p:extLst>
      <p:ext uri="{BB962C8B-B14F-4D97-AF65-F5344CB8AC3E}">
        <p14:creationId xmlns:p14="http://schemas.microsoft.com/office/powerpoint/2010/main" val="3160162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0A0D7-C5CB-4A9D-8279-C1850C652086}"/>
              </a:ext>
            </a:extLst>
          </p:cNvPr>
          <p:cNvSpPr>
            <a:spLocks noGrp="1"/>
          </p:cNvSpPr>
          <p:nvPr>
            <p:ph type="title"/>
          </p:nvPr>
        </p:nvSpPr>
        <p:spPr/>
        <p:txBody>
          <a:bodyPr/>
          <a:lstStyle/>
          <a:p>
            <a:r>
              <a:rPr lang="en-US" dirty="0"/>
              <a:t>Staffing Decisions</a:t>
            </a:r>
          </a:p>
        </p:txBody>
      </p:sp>
      <p:sp>
        <p:nvSpPr>
          <p:cNvPr id="3" name="Content Placeholder 2">
            <a:extLst>
              <a:ext uri="{FF2B5EF4-FFF2-40B4-BE49-F238E27FC236}">
                <a16:creationId xmlns:a16="http://schemas.microsoft.com/office/drawing/2014/main" id="{29A819BF-25BD-48F0-85CD-0627C22562A3}"/>
              </a:ext>
            </a:extLst>
          </p:cNvPr>
          <p:cNvSpPr>
            <a:spLocks noGrp="1"/>
          </p:cNvSpPr>
          <p:nvPr>
            <p:ph idx="1"/>
          </p:nvPr>
        </p:nvSpPr>
        <p:spPr/>
        <p:txBody>
          <a:bodyPr/>
          <a:lstStyle/>
          <a:p>
            <a:r>
              <a:rPr lang="en-US" dirty="0"/>
              <a:t>Being short staffed (both faculty and support staff)</a:t>
            </a:r>
          </a:p>
          <a:p>
            <a:r>
              <a:rPr lang="en-US" dirty="0"/>
              <a:t>Consolidation of positions/duties</a:t>
            </a:r>
          </a:p>
          <a:p>
            <a:endParaRPr lang="en-US" dirty="0"/>
          </a:p>
          <a:p>
            <a:endParaRPr lang="en-US" dirty="0"/>
          </a:p>
        </p:txBody>
      </p:sp>
    </p:spTree>
    <p:extLst>
      <p:ext uri="{BB962C8B-B14F-4D97-AF65-F5344CB8AC3E}">
        <p14:creationId xmlns:p14="http://schemas.microsoft.com/office/powerpoint/2010/main" val="139973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F9FA7-4EF7-45A4-95BE-F806082B48FD}"/>
              </a:ext>
            </a:extLst>
          </p:cNvPr>
          <p:cNvSpPr>
            <a:spLocks noGrp="1"/>
          </p:cNvSpPr>
          <p:nvPr>
            <p:ph type="title"/>
          </p:nvPr>
        </p:nvSpPr>
        <p:spPr/>
        <p:txBody>
          <a:bodyPr/>
          <a:lstStyle/>
          <a:p>
            <a:r>
              <a:rPr lang="en-US" dirty="0"/>
              <a:t>Previous Research</a:t>
            </a:r>
          </a:p>
        </p:txBody>
      </p:sp>
      <p:sp>
        <p:nvSpPr>
          <p:cNvPr id="3" name="Content Placeholder 2">
            <a:extLst>
              <a:ext uri="{FF2B5EF4-FFF2-40B4-BE49-F238E27FC236}">
                <a16:creationId xmlns:a16="http://schemas.microsoft.com/office/drawing/2014/main" id="{C1CAB095-74A3-4C4B-A912-648A610172BD}"/>
              </a:ext>
            </a:extLst>
          </p:cNvPr>
          <p:cNvSpPr>
            <a:spLocks noGrp="1"/>
          </p:cNvSpPr>
          <p:nvPr>
            <p:ph idx="1"/>
          </p:nvPr>
        </p:nvSpPr>
        <p:spPr/>
        <p:txBody>
          <a:bodyPr>
            <a:normAutofit lnSpcReduction="10000"/>
          </a:bodyPr>
          <a:lstStyle/>
          <a:p>
            <a:r>
              <a:rPr lang="en-US" dirty="0"/>
              <a:t>Burnout was first widely studied in medical professionals (</a:t>
            </a:r>
            <a:r>
              <a:rPr lang="en-US" dirty="0" err="1"/>
              <a:t>Maslach</a:t>
            </a:r>
            <a:r>
              <a:rPr lang="en-US" dirty="0"/>
              <a:t> &amp; Jackson, 1981).</a:t>
            </a:r>
          </a:p>
          <a:p>
            <a:r>
              <a:rPr lang="en-US" dirty="0"/>
              <a:t>The study of burnout was later expanded to include human service professionals such as teachers, nurses, social workers, and police officers (Byrne, 1994).</a:t>
            </a:r>
          </a:p>
          <a:p>
            <a:r>
              <a:rPr lang="en-US" dirty="0"/>
              <a:t>Previous research findings show “situational and organizational factors play a bigger role in burnout than individual ones” (Maslach, et al, 2001, p.418). </a:t>
            </a:r>
          </a:p>
          <a:p>
            <a:r>
              <a:rPr lang="en-US" dirty="0"/>
              <a:t>“Research on burnout related to higher education faculty is sparse” (Hogan &amp; McKnight, 2007, p. 119). </a:t>
            </a:r>
          </a:p>
          <a:p>
            <a:endParaRPr lang="en-US" dirty="0"/>
          </a:p>
        </p:txBody>
      </p:sp>
    </p:spTree>
    <p:extLst>
      <p:ext uri="{BB962C8B-B14F-4D97-AF65-F5344CB8AC3E}">
        <p14:creationId xmlns:p14="http://schemas.microsoft.com/office/powerpoint/2010/main" val="7079192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Staffing Decisions</a:t>
            </a:r>
          </a:p>
        </p:txBody>
      </p:sp>
      <p:sp>
        <p:nvSpPr>
          <p:cNvPr id="3" name="Content Placeholder 2"/>
          <p:cNvSpPr>
            <a:spLocks noGrp="1"/>
          </p:cNvSpPr>
          <p:nvPr>
            <p:ph idx="1"/>
          </p:nvPr>
        </p:nvSpPr>
        <p:spPr>
          <a:xfrm>
            <a:off x="680321" y="2327563"/>
            <a:ext cx="9818654" cy="4131425"/>
          </a:xfrm>
        </p:spPr>
        <p:txBody>
          <a:bodyPr>
            <a:normAutofit lnSpcReduction="10000"/>
          </a:bodyPr>
          <a:lstStyle/>
          <a:p>
            <a:r>
              <a:rPr lang="en-US" sz="2600" dirty="0"/>
              <a:t>“Not having another person to share the work with or discuss how to get it organized and accomplished.”</a:t>
            </a:r>
          </a:p>
          <a:p>
            <a:r>
              <a:rPr lang="en-US" sz="2600" dirty="0"/>
              <a:t>“No redundancy in skill sets in the university, so this work falls on one or two people.”</a:t>
            </a:r>
          </a:p>
          <a:p>
            <a:r>
              <a:rPr lang="en-US" sz="2800" dirty="0"/>
              <a:t>“Staff are expected to do the job of 2-3 people because the university is "short-staffed" or "in a budget crisis", which is not fair, but we do what we do to get by.”</a:t>
            </a:r>
          </a:p>
          <a:p>
            <a:r>
              <a:rPr lang="en-US" sz="2800" dirty="0"/>
              <a:t>“My top stressor is working in an environment where faculty have to do too many tasks that can be done by assistants and my time being wasted in those things rather than the strengths I can bring to the position/field.”</a:t>
            </a:r>
          </a:p>
          <a:p>
            <a:endParaRPr lang="en-US" sz="2800" dirty="0"/>
          </a:p>
          <a:p>
            <a:endParaRPr lang="en-US" sz="2600" dirty="0"/>
          </a:p>
          <a:p>
            <a:pPr marL="0" indent="0">
              <a:buNone/>
            </a:pPr>
            <a:endParaRPr lang="en-US" sz="2600" dirty="0"/>
          </a:p>
        </p:txBody>
      </p:sp>
    </p:spTree>
    <p:extLst>
      <p:ext uri="{BB962C8B-B14F-4D97-AF65-F5344CB8AC3E}">
        <p14:creationId xmlns:p14="http://schemas.microsoft.com/office/powerpoint/2010/main" val="30708273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8ED0F-0B0B-4DAD-B081-6CFCF0EC54C8}"/>
              </a:ext>
            </a:extLst>
          </p:cNvPr>
          <p:cNvSpPr>
            <a:spLocks noGrp="1"/>
          </p:cNvSpPr>
          <p:nvPr>
            <p:ph type="title"/>
          </p:nvPr>
        </p:nvSpPr>
        <p:spPr/>
        <p:txBody>
          <a:bodyPr/>
          <a:lstStyle/>
          <a:p>
            <a:r>
              <a:rPr lang="en-US" dirty="0"/>
              <a:t>External Pressures</a:t>
            </a:r>
          </a:p>
        </p:txBody>
      </p:sp>
      <p:sp>
        <p:nvSpPr>
          <p:cNvPr id="3" name="Content Placeholder 2">
            <a:extLst>
              <a:ext uri="{FF2B5EF4-FFF2-40B4-BE49-F238E27FC236}">
                <a16:creationId xmlns:a16="http://schemas.microsoft.com/office/drawing/2014/main" id="{5E490B5C-908B-4206-A6F7-8A2EA3C0E865}"/>
              </a:ext>
            </a:extLst>
          </p:cNvPr>
          <p:cNvSpPr>
            <a:spLocks noGrp="1"/>
          </p:cNvSpPr>
          <p:nvPr>
            <p:ph idx="1"/>
          </p:nvPr>
        </p:nvSpPr>
        <p:spPr/>
        <p:txBody>
          <a:bodyPr>
            <a:normAutofit lnSpcReduction="10000"/>
          </a:bodyPr>
          <a:lstStyle/>
          <a:p>
            <a:r>
              <a:rPr lang="en-US" dirty="0"/>
              <a:t>State and federal policies</a:t>
            </a:r>
          </a:p>
          <a:p>
            <a:r>
              <a:rPr lang="en-US" dirty="0"/>
              <a:t>Accreditation demands</a:t>
            </a:r>
          </a:p>
          <a:p>
            <a:r>
              <a:rPr lang="en-US" dirty="0"/>
              <a:t>Teacher certification process &amp; certification exams (especially </a:t>
            </a:r>
            <a:r>
              <a:rPr lang="en-US" dirty="0" err="1"/>
              <a:t>edTPA</a:t>
            </a:r>
            <a:r>
              <a:rPr lang="en-US" dirty="0"/>
              <a:t>)</a:t>
            </a:r>
          </a:p>
          <a:p>
            <a:r>
              <a:rPr lang="en-US" dirty="0"/>
              <a:t>Need for P-12 partnerships</a:t>
            </a:r>
          </a:p>
          <a:p>
            <a:r>
              <a:rPr lang="en-US" dirty="0"/>
              <a:t>Constant changes from state and federal governments (which sometimes conflict)</a:t>
            </a:r>
          </a:p>
          <a:p>
            <a:r>
              <a:rPr lang="en-US" dirty="0"/>
              <a:t>Changing political landscape of education</a:t>
            </a:r>
          </a:p>
          <a:p>
            <a:r>
              <a:rPr lang="en-US" dirty="0"/>
              <a:t>Changing priorities at institution</a:t>
            </a:r>
          </a:p>
          <a:p>
            <a:endParaRPr lang="en-US" dirty="0"/>
          </a:p>
          <a:p>
            <a:endParaRPr lang="en-US" dirty="0"/>
          </a:p>
        </p:txBody>
      </p:sp>
    </p:spTree>
    <p:extLst>
      <p:ext uri="{BB962C8B-B14F-4D97-AF65-F5344CB8AC3E}">
        <p14:creationId xmlns:p14="http://schemas.microsoft.com/office/powerpoint/2010/main" val="17568633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8BC0C-7AC2-4DD0-BB4B-C11E4B0751FB}"/>
              </a:ext>
            </a:extLst>
          </p:cNvPr>
          <p:cNvSpPr>
            <a:spLocks noGrp="1"/>
          </p:cNvSpPr>
          <p:nvPr>
            <p:ph type="title"/>
          </p:nvPr>
        </p:nvSpPr>
        <p:spPr/>
        <p:txBody>
          <a:bodyPr/>
          <a:lstStyle/>
          <a:p>
            <a:r>
              <a:rPr lang="en-US" dirty="0"/>
              <a:t>External Pressures</a:t>
            </a:r>
          </a:p>
        </p:txBody>
      </p:sp>
      <p:sp>
        <p:nvSpPr>
          <p:cNvPr id="3" name="Content Placeholder 2">
            <a:extLst>
              <a:ext uri="{FF2B5EF4-FFF2-40B4-BE49-F238E27FC236}">
                <a16:creationId xmlns:a16="http://schemas.microsoft.com/office/drawing/2014/main" id="{C1F32B1B-72A2-473E-9FE5-EA839D511E6E}"/>
              </a:ext>
            </a:extLst>
          </p:cNvPr>
          <p:cNvSpPr>
            <a:spLocks noGrp="1"/>
          </p:cNvSpPr>
          <p:nvPr>
            <p:ph idx="1"/>
          </p:nvPr>
        </p:nvSpPr>
        <p:spPr>
          <a:xfrm>
            <a:off x="680321" y="2348448"/>
            <a:ext cx="10639720" cy="4283846"/>
          </a:xfrm>
        </p:spPr>
        <p:txBody>
          <a:bodyPr>
            <a:normAutofit lnSpcReduction="10000"/>
          </a:bodyPr>
          <a:lstStyle/>
          <a:p>
            <a:r>
              <a:rPr lang="en-US" dirty="0"/>
              <a:t>“We have a mandate/requirement to place our teacher candidates in high quality P-12 educational venues, but there is no equivalent requirement for our P-12 partners to provide these placements for us.”</a:t>
            </a:r>
          </a:p>
          <a:p>
            <a:r>
              <a:rPr lang="en-US" dirty="0"/>
              <a:t>“Too much advising, curriculum change and accreditation pressures.”</a:t>
            </a:r>
          </a:p>
          <a:p>
            <a:r>
              <a:rPr lang="en-US" dirty="0"/>
              <a:t>“Unrealistic CAEP expectations for Teacher Education.”</a:t>
            </a:r>
          </a:p>
          <a:p>
            <a:r>
              <a:rPr lang="en-US" dirty="0"/>
              <a:t>“CAEP and SPA reports. Constant emails about data for spa reports. Other institutions have offices that do this work and write the endless reports. It is left on the faculty to do these and with no assurances that these reports count toward tenure and promotion.”</a:t>
            </a:r>
          </a:p>
          <a:p>
            <a:r>
              <a:rPr lang="en-US" dirty="0"/>
              <a:t>“Dealing with NYSED, </a:t>
            </a:r>
            <a:r>
              <a:rPr lang="en-US" dirty="0" err="1"/>
              <a:t>edTPA</a:t>
            </a:r>
            <a:r>
              <a:rPr lang="en-US" dirty="0"/>
              <a:t>, accreditation, state cert tests, scrutiny of teacher educators, and all other federal and state reporting has sucked the joy from teacher education.”</a:t>
            </a:r>
          </a:p>
        </p:txBody>
      </p:sp>
    </p:spTree>
    <p:extLst>
      <p:ext uri="{BB962C8B-B14F-4D97-AF65-F5344CB8AC3E}">
        <p14:creationId xmlns:p14="http://schemas.microsoft.com/office/powerpoint/2010/main" val="30064121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46A1-2EED-4F08-9145-28800701E748}"/>
              </a:ext>
            </a:extLst>
          </p:cNvPr>
          <p:cNvSpPr>
            <a:spLocks noGrp="1"/>
          </p:cNvSpPr>
          <p:nvPr>
            <p:ph type="title"/>
          </p:nvPr>
        </p:nvSpPr>
        <p:spPr/>
        <p:txBody>
          <a:bodyPr/>
          <a:lstStyle/>
          <a:p>
            <a:r>
              <a:rPr lang="en-US" dirty="0"/>
              <a:t>External Pressures</a:t>
            </a:r>
          </a:p>
        </p:txBody>
      </p:sp>
      <p:sp>
        <p:nvSpPr>
          <p:cNvPr id="3" name="Content Placeholder 2">
            <a:extLst>
              <a:ext uri="{FF2B5EF4-FFF2-40B4-BE49-F238E27FC236}">
                <a16:creationId xmlns:a16="http://schemas.microsoft.com/office/drawing/2014/main" id="{891E4456-BC4C-441C-A07F-0A1B501001E1}"/>
              </a:ext>
            </a:extLst>
          </p:cNvPr>
          <p:cNvSpPr>
            <a:spLocks noGrp="1"/>
          </p:cNvSpPr>
          <p:nvPr>
            <p:ph idx="1"/>
          </p:nvPr>
        </p:nvSpPr>
        <p:spPr>
          <a:xfrm>
            <a:off x="680321" y="2336873"/>
            <a:ext cx="9613861" cy="4147054"/>
          </a:xfrm>
        </p:spPr>
        <p:txBody>
          <a:bodyPr>
            <a:normAutofit/>
          </a:bodyPr>
          <a:lstStyle/>
          <a:p>
            <a:r>
              <a:rPr lang="en-US" dirty="0"/>
              <a:t>“Frequently changing school, department, certification and accreditation requirements.”</a:t>
            </a:r>
          </a:p>
          <a:p>
            <a:r>
              <a:rPr lang="en-US" dirty="0"/>
              <a:t>“The ever changing scope of what it means to teach future educators and to stay current with what our community classrooms need from our graduating teachers.”</a:t>
            </a:r>
          </a:p>
          <a:p>
            <a:r>
              <a:rPr lang="en-US" dirty="0"/>
              <a:t>“The constantly changing state regulations and national accreditation requirements that interfere with our ability to do our primary responsibilities effectively, given our capacity within our institution.”</a:t>
            </a:r>
          </a:p>
          <a:p>
            <a:endParaRPr lang="en-US" dirty="0"/>
          </a:p>
          <a:p>
            <a:endParaRPr lang="en-US" dirty="0"/>
          </a:p>
        </p:txBody>
      </p:sp>
    </p:spTree>
    <p:extLst>
      <p:ext uri="{BB962C8B-B14F-4D97-AF65-F5344CB8AC3E}">
        <p14:creationId xmlns:p14="http://schemas.microsoft.com/office/powerpoint/2010/main" val="34935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and Contact Information</a:t>
            </a:r>
          </a:p>
        </p:txBody>
      </p:sp>
      <p:sp>
        <p:nvSpPr>
          <p:cNvPr id="3" name="Content Placeholder 2"/>
          <p:cNvSpPr>
            <a:spLocks noGrp="1"/>
          </p:cNvSpPr>
          <p:nvPr>
            <p:ph idx="1"/>
          </p:nvPr>
        </p:nvSpPr>
        <p:spPr/>
        <p:txBody>
          <a:bodyPr/>
          <a:lstStyle/>
          <a:p>
            <a:r>
              <a:rPr lang="en-US" dirty="0"/>
              <a:t>References upon request</a:t>
            </a:r>
          </a:p>
          <a:p>
            <a:pPr marL="0" indent="0">
              <a:buNone/>
            </a:pPr>
            <a:endParaRPr lang="en-US" dirty="0"/>
          </a:p>
          <a:p>
            <a:pPr marL="0" indent="0">
              <a:buNone/>
            </a:pPr>
            <a:r>
              <a:rPr lang="en-US" dirty="0"/>
              <a:t>Contact Information</a:t>
            </a:r>
          </a:p>
          <a:p>
            <a:endParaRPr lang="en-US"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7596963"/>
              </p:ext>
            </p:extLst>
          </p:nvPr>
        </p:nvGraphicFramePr>
        <p:xfrm>
          <a:off x="680320" y="3838705"/>
          <a:ext cx="10132681" cy="1283711"/>
        </p:xfrm>
        <a:graphic>
          <a:graphicData uri="http://schemas.openxmlformats.org/drawingml/2006/table">
            <a:tbl>
              <a:tblPr firstRow="1" bandRow="1">
                <a:tableStyleId>{5C22544A-7EE6-4342-B048-85BDC9FD1C3A}</a:tableStyleId>
              </a:tblPr>
              <a:tblGrid>
                <a:gridCol w="3474430">
                  <a:extLst>
                    <a:ext uri="{9D8B030D-6E8A-4147-A177-3AD203B41FA5}">
                      <a16:colId xmlns:a16="http://schemas.microsoft.com/office/drawing/2014/main" val="20000"/>
                    </a:ext>
                  </a:extLst>
                </a:gridCol>
                <a:gridCol w="6658251">
                  <a:extLst>
                    <a:ext uri="{9D8B030D-6E8A-4147-A177-3AD203B41FA5}">
                      <a16:colId xmlns:a16="http://schemas.microsoft.com/office/drawing/2014/main" val="20001"/>
                    </a:ext>
                  </a:extLst>
                </a:gridCol>
              </a:tblGrid>
              <a:tr h="1283711">
                <a:tc>
                  <a:txBody>
                    <a:bodyPr/>
                    <a:lstStyle/>
                    <a:p>
                      <a:r>
                        <a:rPr lang="en-US" dirty="0">
                          <a:solidFill>
                            <a:schemeClr val="bg1"/>
                          </a:solidFill>
                        </a:rPr>
                        <a:t>Tiffany Coyle, </a:t>
                      </a:r>
                      <a:r>
                        <a:rPr lang="en-US" dirty="0" err="1">
                          <a:solidFill>
                            <a:schemeClr val="bg1"/>
                          </a:solidFill>
                        </a:rPr>
                        <a:t>Ed.D</a:t>
                      </a:r>
                      <a:r>
                        <a:rPr lang="en-US" dirty="0">
                          <a:solidFill>
                            <a:schemeClr val="bg1"/>
                          </a:solidFill>
                        </a:rPr>
                        <a:t>.</a:t>
                      </a:r>
                    </a:p>
                    <a:p>
                      <a:r>
                        <a:rPr lang="en-US" dirty="0">
                          <a:solidFill>
                            <a:schemeClr val="bg1"/>
                          </a:solidFill>
                        </a:rPr>
                        <a:t>Cazenovia College</a:t>
                      </a:r>
                    </a:p>
                    <a:p>
                      <a:r>
                        <a:rPr lang="en-US" dirty="0">
                          <a:solidFill>
                            <a:schemeClr val="bg1"/>
                          </a:solidFill>
                          <a:hlinkClick r:id="rId2">
                            <a:extLst>
                              <a:ext uri="{A12FA001-AC4F-418D-AE19-62706E023703}">
                                <ahyp:hlinkClr xmlns:ahyp="http://schemas.microsoft.com/office/drawing/2018/hyperlinkcolor" val="tx"/>
                              </a:ext>
                            </a:extLst>
                          </a:hlinkClick>
                        </a:rPr>
                        <a:t>tncoyle@cazenovia.edu</a:t>
                      </a:r>
                      <a:endParaRPr lang="en-US" dirty="0">
                        <a:solidFill>
                          <a:schemeClr val="bg1"/>
                        </a:solidFill>
                      </a:endParaRPr>
                    </a:p>
                    <a:p>
                      <a:endParaRPr lang="en-US" dirty="0">
                        <a:solidFill>
                          <a:schemeClr val="bg1"/>
                        </a:solidFill>
                      </a:endParaRPr>
                    </a:p>
                  </a:txBody>
                  <a:tcPr/>
                </a:tc>
                <a:tc>
                  <a:txBody>
                    <a:bodyPr/>
                    <a:lstStyle/>
                    <a:p>
                      <a:r>
                        <a:rPr lang="en-US" dirty="0">
                          <a:solidFill>
                            <a:schemeClr val="bg1"/>
                          </a:solidFill>
                        </a:rPr>
                        <a:t>Erica Vernold Miller, </a:t>
                      </a:r>
                      <a:r>
                        <a:rPr lang="en-US" dirty="0" err="1">
                          <a:solidFill>
                            <a:schemeClr val="bg1"/>
                          </a:solidFill>
                        </a:rPr>
                        <a:t>Ed.D</a:t>
                      </a:r>
                      <a:r>
                        <a:rPr lang="en-US" dirty="0">
                          <a:solidFill>
                            <a:schemeClr val="bg1"/>
                          </a:solidFill>
                        </a:rPr>
                        <a:t>.</a:t>
                      </a:r>
                    </a:p>
                    <a:p>
                      <a:r>
                        <a:rPr lang="en-US" dirty="0">
                          <a:solidFill>
                            <a:schemeClr val="bg1"/>
                          </a:solidFill>
                        </a:rPr>
                        <a:t>Cazenovia College</a:t>
                      </a:r>
                    </a:p>
                    <a:p>
                      <a:r>
                        <a:rPr lang="en-US" dirty="0">
                          <a:solidFill>
                            <a:schemeClr val="bg1"/>
                          </a:solidFill>
                        </a:rPr>
                        <a:t>Professor Patty Cake Consulting, LLC</a:t>
                      </a:r>
                    </a:p>
                    <a:p>
                      <a:r>
                        <a:rPr lang="en-US" dirty="0">
                          <a:solidFill>
                            <a:schemeClr val="bg1"/>
                          </a:solidFill>
                          <a:hlinkClick r:id="rId3">
                            <a:extLst>
                              <a:ext uri="{A12FA001-AC4F-418D-AE19-62706E023703}">
                                <ahyp:hlinkClr xmlns:ahyp="http://schemas.microsoft.com/office/drawing/2018/hyperlinkcolor" val="tx"/>
                              </a:ext>
                            </a:extLst>
                          </a:hlinkClick>
                        </a:rPr>
                        <a:t>evmiller@cazenovia.edu</a:t>
                      </a:r>
                      <a:r>
                        <a:rPr lang="en-US" dirty="0">
                          <a:solidFill>
                            <a:schemeClr val="bg1"/>
                          </a:solidFill>
                        </a:rPr>
                        <a:t> or </a:t>
                      </a:r>
                      <a:r>
                        <a:rPr lang="en-US" dirty="0">
                          <a:solidFill>
                            <a:schemeClr val="bg1"/>
                          </a:solidFill>
                          <a:hlinkClick r:id="rId4">
                            <a:extLst>
                              <a:ext uri="{A12FA001-AC4F-418D-AE19-62706E023703}">
                                <ahyp:hlinkClr xmlns:ahyp="http://schemas.microsoft.com/office/drawing/2018/hyperlinkcolor" val="tx"/>
                              </a:ext>
                            </a:extLst>
                          </a:hlinkClick>
                        </a:rPr>
                        <a:t>professorpattycake@gmail.com</a:t>
                      </a:r>
                      <a:endParaRPr lang="en-US" dirty="0">
                        <a:solidFill>
                          <a:schemeClr val="bg1"/>
                        </a:solidFill>
                      </a:endParaRP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379455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6B2B6-CEC8-46BC-B9A3-B366C1FB29AC}"/>
              </a:ext>
            </a:extLst>
          </p:cNvPr>
          <p:cNvSpPr>
            <a:spLocks noGrp="1"/>
          </p:cNvSpPr>
          <p:nvPr>
            <p:ph type="title"/>
          </p:nvPr>
        </p:nvSpPr>
        <p:spPr/>
        <p:txBody>
          <a:bodyPr/>
          <a:lstStyle/>
          <a:p>
            <a:br>
              <a:rPr lang="en-US" dirty="0"/>
            </a:br>
            <a:r>
              <a:rPr lang="en-US" dirty="0"/>
              <a:t>High Cost of Burnout</a:t>
            </a:r>
          </a:p>
        </p:txBody>
      </p:sp>
      <p:sp>
        <p:nvSpPr>
          <p:cNvPr id="3" name="Content Placeholder 2">
            <a:extLst>
              <a:ext uri="{FF2B5EF4-FFF2-40B4-BE49-F238E27FC236}">
                <a16:creationId xmlns:a16="http://schemas.microsoft.com/office/drawing/2014/main" id="{AC2E7EB3-7B5A-4909-9F34-5F00ED449688}"/>
              </a:ext>
            </a:extLst>
          </p:cNvPr>
          <p:cNvSpPr>
            <a:spLocks noGrp="1"/>
          </p:cNvSpPr>
          <p:nvPr>
            <p:ph sz="half" idx="1"/>
          </p:nvPr>
        </p:nvSpPr>
        <p:spPr/>
        <p:txBody>
          <a:bodyPr>
            <a:normAutofit lnSpcReduction="10000"/>
          </a:bodyPr>
          <a:lstStyle/>
          <a:p>
            <a:r>
              <a:rPr lang="en-US" dirty="0"/>
              <a:t>Withdrawal </a:t>
            </a:r>
          </a:p>
          <a:p>
            <a:r>
              <a:rPr lang="en-US" dirty="0"/>
              <a:t>Absenteeism </a:t>
            </a:r>
          </a:p>
          <a:p>
            <a:r>
              <a:rPr lang="en-US" dirty="0"/>
              <a:t>Negative impact on colleagues</a:t>
            </a:r>
          </a:p>
          <a:p>
            <a:r>
              <a:rPr lang="en-US" dirty="0"/>
              <a:t>Turnover </a:t>
            </a:r>
          </a:p>
          <a:p>
            <a:r>
              <a:rPr lang="en-US" dirty="0"/>
              <a:t>Substance abuse</a:t>
            </a:r>
          </a:p>
          <a:p>
            <a:r>
              <a:rPr lang="en-US" dirty="0"/>
              <a:t>Health issues</a:t>
            </a:r>
          </a:p>
          <a:p>
            <a:r>
              <a:rPr lang="en-US" dirty="0"/>
              <a:t>Anxiety</a:t>
            </a:r>
          </a:p>
          <a:p>
            <a:r>
              <a:rPr lang="en-US" dirty="0"/>
              <a:t>Depression</a:t>
            </a:r>
          </a:p>
        </p:txBody>
      </p:sp>
      <p:sp>
        <p:nvSpPr>
          <p:cNvPr id="5" name="Content Placeholder 4">
            <a:extLst>
              <a:ext uri="{FF2B5EF4-FFF2-40B4-BE49-F238E27FC236}">
                <a16:creationId xmlns:a16="http://schemas.microsoft.com/office/drawing/2014/main" id="{9845017F-7C7F-48C9-9C6F-017605B5E6EF}"/>
              </a:ext>
            </a:extLst>
          </p:cNvPr>
          <p:cNvSpPr>
            <a:spLocks noGrp="1"/>
          </p:cNvSpPr>
          <p:nvPr>
            <p:ph sz="half" idx="2"/>
          </p:nvPr>
        </p:nvSpPr>
        <p:spPr/>
        <p:txBody>
          <a:bodyPr>
            <a:normAutofit lnSpcReduction="10000"/>
          </a:bodyPr>
          <a:lstStyle/>
          <a:p>
            <a:r>
              <a:rPr lang="en-US" dirty="0"/>
              <a:t>Decrease in self-esteem</a:t>
            </a:r>
          </a:p>
          <a:p>
            <a:r>
              <a:rPr lang="en-US" dirty="0"/>
              <a:t>Overwhelming exhaustion</a:t>
            </a:r>
          </a:p>
          <a:p>
            <a:r>
              <a:rPr lang="en-US" dirty="0"/>
              <a:t>Cynicism and detachment</a:t>
            </a:r>
          </a:p>
          <a:p>
            <a:r>
              <a:rPr lang="en-US" dirty="0"/>
              <a:t>Ineffectiveness</a:t>
            </a:r>
          </a:p>
          <a:p>
            <a:r>
              <a:rPr lang="en-US" dirty="0"/>
              <a:t>Mediocre productivity</a:t>
            </a:r>
          </a:p>
          <a:p>
            <a:r>
              <a:rPr lang="en-US" dirty="0"/>
              <a:t>Lack of accomplishment </a:t>
            </a:r>
          </a:p>
          <a:p>
            <a:pPr marL="0" indent="0">
              <a:buNone/>
            </a:pPr>
            <a:r>
              <a:rPr lang="en-US" dirty="0"/>
              <a:t>(</a:t>
            </a:r>
            <a:r>
              <a:rPr lang="en-US" dirty="0" err="1"/>
              <a:t>Lackritz</a:t>
            </a:r>
            <a:r>
              <a:rPr lang="en-US" dirty="0"/>
              <a:t>, 2004; </a:t>
            </a:r>
            <a:r>
              <a:rPr lang="en-US" dirty="0" err="1"/>
              <a:t>Mashlach</a:t>
            </a:r>
            <a:r>
              <a:rPr lang="en-US" dirty="0"/>
              <a:t> et al., 2001). </a:t>
            </a:r>
          </a:p>
        </p:txBody>
      </p:sp>
    </p:spTree>
    <p:extLst>
      <p:ext uri="{BB962C8B-B14F-4D97-AF65-F5344CB8AC3E}">
        <p14:creationId xmlns:p14="http://schemas.microsoft.com/office/powerpoint/2010/main" val="4099779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A05D7-9FA8-49D7-903B-EC42B0359FE8}"/>
              </a:ext>
            </a:extLst>
          </p:cNvPr>
          <p:cNvSpPr>
            <a:spLocks noGrp="1"/>
          </p:cNvSpPr>
          <p:nvPr>
            <p:ph type="title"/>
          </p:nvPr>
        </p:nvSpPr>
        <p:spPr/>
        <p:txBody>
          <a:bodyPr/>
          <a:lstStyle/>
          <a:p>
            <a:r>
              <a:rPr lang="en-US" dirty="0"/>
              <a:t>Factors Identified as Contributing to Burnout</a:t>
            </a:r>
          </a:p>
        </p:txBody>
      </p:sp>
      <p:sp>
        <p:nvSpPr>
          <p:cNvPr id="5" name="Content Placeholder 4">
            <a:extLst>
              <a:ext uri="{FF2B5EF4-FFF2-40B4-BE49-F238E27FC236}">
                <a16:creationId xmlns:a16="http://schemas.microsoft.com/office/drawing/2014/main" id="{D4F02745-7E7B-42CE-A45B-729BFA9E833F}"/>
              </a:ext>
            </a:extLst>
          </p:cNvPr>
          <p:cNvSpPr>
            <a:spLocks noGrp="1"/>
          </p:cNvSpPr>
          <p:nvPr>
            <p:ph idx="1"/>
          </p:nvPr>
        </p:nvSpPr>
        <p:spPr/>
        <p:txBody>
          <a:bodyPr/>
          <a:lstStyle/>
          <a:p>
            <a:r>
              <a:rPr lang="en-US" b="1" dirty="0">
                <a:solidFill>
                  <a:schemeClr val="bg1"/>
                </a:solidFill>
              </a:rPr>
              <a:t>Workload-</a:t>
            </a:r>
            <a:r>
              <a:rPr lang="en-US" dirty="0"/>
              <a:t> “too many demands exhaust and individual’s energy to the extent that recovery becomes impossible” (Maslach, et al, 2001, p. 414)</a:t>
            </a:r>
          </a:p>
          <a:p>
            <a:r>
              <a:rPr lang="en-US" b="1" dirty="0">
                <a:solidFill>
                  <a:schemeClr val="bg1"/>
                </a:solidFill>
              </a:rPr>
              <a:t>Control-</a:t>
            </a:r>
            <a:r>
              <a:rPr lang="en-US" dirty="0"/>
              <a:t> A mismatch in control is often related to a lack of feedback, autonomy, and participation in decision making (Maslach et al, 2001). </a:t>
            </a:r>
          </a:p>
          <a:p>
            <a:r>
              <a:rPr lang="en-US" b="1" dirty="0">
                <a:solidFill>
                  <a:schemeClr val="bg1"/>
                </a:solidFill>
              </a:rPr>
              <a:t>Reward- </a:t>
            </a:r>
            <a:r>
              <a:rPr lang="en-US" dirty="0"/>
              <a:t>feelings of insufficient financial rewards including salary and benefits, as well as insufficient social rewards (Maslach, et al, 2001). </a:t>
            </a:r>
          </a:p>
        </p:txBody>
      </p:sp>
    </p:spTree>
    <p:extLst>
      <p:ext uri="{BB962C8B-B14F-4D97-AF65-F5344CB8AC3E}">
        <p14:creationId xmlns:p14="http://schemas.microsoft.com/office/powerpoint/2010/main" val="1598541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8C205-7E2A-48D7-B872-3F67018E1F30}"/>
              </a:ext>
            </a:extLst>
          </p:cNvPr>
          <p:cNvSpPr>
            <a:spLocks noGrp="1"/>
          </p:cNvSpPr>
          <p:nvPr>
            <p:ph type="title"/>
          </p:nvPr>
        </p:nvSpPr>
        <p:spPr/>
        <p:txBody>
          <a:bodyPr/>
          <a:lstStyle/>
          <a:p>
            <a:r>
              <a:rPr lang="en-US" dirty="0"/>
              <a:t>Factors Identified as Contributing to Burnout </a:t>
            </a:r>
          </a:p>
        </p:txBody>
      </p:sp>
      <p:sp>
        <p:nvSpPr>
          <p:cNvPr id="3" name="Content Placeholder 2">
            <a:extLst>
              <a:ext uri="{FF2B5EF4-FFF2-40B4-BE49-F238E27FC236}">
                <a16:creationId xmlns:a16="http://schemas.microsoft.com/office/drawing/2014/main" id="{1DE449DD-AF6A-4CED-A7E2-F1D98AF0E2AF}"/>
              </a:ext>
            </a:extLst>
          </p:cNvPr>
          <p:cNvSpPr>
            <a:spLocks noGrp="1"/>
          </p:cNvSpPr>
          <p:nvPr>
            <p:ph idx="1"/>
          </p:nvPr>
        </p:nvSpPr>
        <p:spPr>
          <a:xfrm>
            <a:off x="680321" y="2381477"/>
            <a:ext cx="9613861" cy="3599316"/>
          </a:xfrm>
        </p:spPr>
        <p:txBody>
          <a:bodyPr>
            <a:normAutofit/>
          </a:bodyPr>
          <a:lstStyle/>
          <a:p>
            <a:r>
              <a:rPr lang="en-US" b="1" dirty="0">
                <a:solidFill>
                  <a:schemeClr val="bg1"/>
                </a:solidFill>
              </a:rPr>
              <a:t>Community-</a:t>
            </a:r>
            <a:r>
              <a:rPr lang="en-US" dirty="0"/>
              <a:t> A loss of positive connections, chronic and unresolved conflicts, and a lack of social support, especially from supervisors can lead to burnout (Maslach et al, 2001). </a:t>
            </a:r>
          </a:p>
          <a:p>
            <a:r>
              <a:rPr lang="en-US" b="1" dirty="0">
                <a:solidFill>
                  <a:schemeClr val="bg1"/>
                </a:solidFill>
              </a:rPr>
              <a:t>Fairness-</a:t>
            </a:r>
            <a:r>
              <a:rPr lang="en-US" dirty="0"/>
              <a:t> Inequality of workload or pay, as well as cheating may lead to burnout (Maslach et al, 2001). </a:t>
            </a:r>
          </a:p>
          <a:p>
            <a:r>
              <a:rPr lang="en-US" b="1" dirty="0">
                <a:solidFill>
                  <a:schemeClr val="bg1"/>
                </a:solidFill>
              </a:rPr>
              <a:t>Values- </a:t>
            </a:r>
            <a:r>
              <a:rPr lang="en-US" dirty="0"/>
              <a:t>A conflict between organizational values and personal values where people may even feel that they are asked to “do things that are unethical and not in accord with their own values” (Maslach et al, 2001, p.415). </a:t>
            </a:r>
          </a:p>
        </p:txBody>
      </p:sp>
    </p:spTree>
    <p:extLst>
      <p:ext uri="{BB962C8B-B14F-4D97-AF65-F5344CB8AC3E}">
        <p14:creationId xmlns:p14="http://schemas.microsoft.com/office/powerpoint/2010/main" val="914616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Origins of Our Study &amp; Research Questions</a:t>
            </a:r>
          </a:p>
        </p:txBody>
      </p:sp>
      <p:sp>
        <p:nvSpPr>
          <p:cNvPr id="3" name="Content Placeholder 2"/>
          <p:cNvSpPr>
            <a:spLocks noGrp="1"/>
          </p:cNvSpPr>
          <p:nvPr>
            <p:ph idx="1"/>
          </p:nvPr>
        </p:nvSpPr>
        <p:spPr/>
        <p:txBody>
          <a:bodyPr>
            <a:normAutofit fontScale="85000" lnSpcReduction="20000"/>
          </a:bodyPr>
          <a:lstStyle/>
          <a:p>
            <a:pPr marL="0" indent="0">
              <a:buNone/>
            </a:pPr>
            <a:r>
              <a:rPr lang="en-US" u="sng" dirty="0"/>
              <a:t>Origins of the Study</a:t>
            </a:r>
          </a:p>
          <a:p>
            <a:r>
              <a:rPr lang="en-US" dirty="0"/>
              <a:t>Our own experiences, informal discussions with colleagues, and fear about the future of teacher education.</a:t>
            </a:r>
          </a:p>
          <a:p>
            <a:r>
              <a:rPr lang="en-US" dirty="0"/>
              <a:t>Desire to add to the existing burnout literature.</a:t>
            </a:r>
          </a:p>
          <a:p>
            <a:pPr marL="0" indent="0">
              <a:buNone/>
            </a:pPr>
            <a:r>
              <a:rPr lang="en-US" u="sng" dirty="0"/>
              <a:t>Research Questions</a:t>
            </a:r>
            <a:endParaRPr lang="en-US" dirty="0"/>
          </a:p>
          <a:p>
            <a:r>
              <a:rPr lang="en-US" dirty="0"/>
              <a:t>Are teacher educators in NY experiencing stress/burnout?</a:t>
            </a:r>
          </a:p>
          <a:p>
            <a:r>
              <a:rPr lang="en-US" dirty="0"/>
              <a:t>If so, what internal and/or external factors/conditions are contributing to their burnout?</a:t>
            </a:r>
          </a:p>
          <a:p>
            <a:r>
              <a:rPr lang="en-US" dirty="0"/>
              <a:t>Are specific groups of teacher educators more at-risk for developing burnout more so than others? </a:t>
            </a:r>
          </a:p>
          <a:p>
            <a:r>
              <a:rPr lang="en-US" dirty="0"/>
              <a:t>Do teacher educators have unique needs that vary from their colleagues in other fields?</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92184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3" name="Content Placeholder 2"/>
          <p:cNvSpPr>
            <a:spLocks noGrp="1"/>
          </p:cNvSpPr>
          <p:nvPr>
            <p:ph idx="1"/>
          </p:nvPr>
        </p:nvSpPr>
        <p:spPr/>
        <p:txBody>
          <a:bodyPr/>
          <a:lstStyle/>
          <a:p>
            <a:r>
              <a:rPr lang="en-US" dirty="0"/>
              <a:t>Adapted existing burnout/plateauing survey instruments to fit  needs of study.</a:t>
            </a:r>
          </a:p>
          <a:p>
            <a:r>
              <a:rPr lang="en-US" dirty="0"/>
              <a:t>Survey consisted of 10 demographic questions, 40 Likert scale questions, and 1 open-ended question.</a:t>
            </a:r>
          </a:p>
          <a:p>
            <a:r>
              <a:rPr lang="en-US" dirty="0"/>
              <a:t>Collected names/contact information of teacher educators.</a:t>
            </a:r>
          </a:p>
          <a:p>
            <a:r>
              <a:rPr lang="en-US" dirty="0"/>
              <a:t>Sent electronic survey via Survey Monkey to teacher educators.</a:t>
            </a:r>
          </a:p>
          <a:p>
            <a:r>
              <a:rPr lang="en-US" dirty="0"/>
              <a:t>Currently analyzing data using quantitative (descriptive and inferential statistics) qualitative (coding/triangulation).</a:t>
            </a:r>
          </a:p>
          <a:p>
            <a:endParaRPr lang="en-US" dirty="0"/>
          </a:p>
        </p:txBody>
      </p:sp>
    </p:spTree>
    <p:extLst>
      <p:ext uri="{BB962C8B-B14F-4D97-AF65-F5344CB8AC3E}">
        <p14:creationId xmlns:p14="http://schemas.microsoft.com/office/powerpoint/2010/main" val="792180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162 Teacher Educators completed survey</a:t>
            </a:r>
          </a:p>
          <a:p>
            <a:pPr marL="0" indent="0">
              <a:buNone/>
            </a:pPr>
            <a:r>
              <a:rPr lang="en-US" dirty="0"/>
              <a:t>Majority of Study Participants were:</a:t>
            </a:r>
          </a:p>
          <a:p>
            <a:r>
              <a:rPr lang="en-US" dirty="0"/>
              <a:t>Female (68%), White (87%)</a:t>
            </a:r>
          </a:p>
          <a:p>
            <a:r>
              <a:rPr lang="en-US" dirty="0"/>
              <a:t>Tenured or Tenure Track (63%)</a:t>
            </a:r>
          </a:p>
          <a:p>
            <a:r>
              <a:rPr lang="en-US" dirty="0"/>
              <a:t>Had 11 or more years of experience in teacher education (67%)</a:t>
            </a:r>
          </a:p>
          <a:p>
            <a:r>
              <a:rPr lang="en-US" dirty="0"/>
              <a:t>At institutions with total institutional enrollment of 1001-10,000 students (54%)</a:t>
            </a:r>
          </a:p>
          <a:p>
            <a:r>
              <a:rPr lang="en-US" dirty="0"/>
              <a:t>In programs that serve both undergraduate and graduate students (33%) or programs that serve undergraduate, graduate, and non-degree students (33%)</a:t>
            </a:r>
          </a:p>
          <a:p>
            <a:r>
              <a:rPr lang="en-US" dirty="0"/>
              <a:t>Work in departments of 16 or more full-time employees (56%)</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76670235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558</TotalTime>
  <Words>2998</Words>
  <Application>Microsoft Office PowerPoint</Application>
  <PresentationFormat>Widescreen</PresentationFormat>
  <Paragraphs>265</Paragraphs>
  <Slides>34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Trebuchet MS</vt:lpstr>
      <vt:lpstr>Berlin</vt:lpstr>
      <vt:lpstr>Burnout: Why are teacher educators reaching their limits?</vt:lpstr>
      <vt:lpstr>Definition of Burnout</vt:lpstr>
      <vt:lpstr>Previous Research</vt:lpstr>
      <vt:lpstr> High Cost of Burnout</vt:lpstr>
      <vt:lpstr>Factors Identified as Contributing to Burnout</vt:lpstr>
      <vt:lpstr>Factors Identified as Contributing to Burnout </vt:lpstr>
      <vt:lpstr>Origins of Our Study &amp; Research Questions</vt:lpstr>
      <vt:lpstr>Methodology</vt:lpstr>
      <vt:lpstr>Participants</vt:lpstr>
      <vt:lpstr>Preliminary Results</vt:lpstr>
      <vt:lpstr>Workload</vt:lpstr>
      <vt:lpstr>Workload</vt:lpstr>
      <vt:lpstr>Workload</vt:lpstr>
      <vt:lpstr>Control</vt:lpstr>
      <vt:lpstr>Control</vt:lpstr>
      <vt:lpstr>Reward</vt:lpstr>
      <vt:lpstr>Reward</vt:lpstr>
      <vt:lpstr>Community</vt:lpstr>
      <vt:lpstr>Community</vt:lpstr>
      <vt:lpstr>Fairness</vt:lpstr>
      <vt:lpstr>Fairness</vt:lpstr>
      <vt:lpstr>Values</vt:lpstr>
      <vt:lpstr>Values</vt:lpstr>
      <vt:lpstr>Additional Factors: Times of Change in Higher Education</vt:lpstr>
      <vt:lpstr>Students</vt:lpstr>
      <vt:lpstr>Students</vt:lpstr>
      <vt:lpstr>Finances</vt:lpstr>
      <vt:lpstr>Finances</vt:lpstr>
      <vt:lpstr>Staffing Decisions</vt:lpstr>
      <vt:lpstr>Staffing Decisions</vt:lpstr>
      <vt:lpstr>External Pressures</vt:lpstr>
      <vt:lpstr>External Pressures</vt:lpstr>
      <vt:lpstr>External Pressures</vt:lpstr>
      <vt:lpstr>References and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Tiffany Coyle</dc:creator>
  <cp:lastModifiedBy>Tiffany Coyle</cp:lastModifiedBy>
  <cp:revision>78</cp:revision>
  <dcterms:created xsi:type="dcterms:W3CDTF">2018-10-05T23:04:22Z</dcterms:created>
  <dcterms:modified xsi:type="dcterms:W3CDTF">2018-10-11T16:30:12Z</dcterms:modified>
</cp:coreProperties>
</file>